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85" r:id="rId2"/>
    <p:sldId id="281" r:id="rId3"/>
    <p:sldId id="282" r:id="rId4"/>
    <p:sldId id="284" r:id="rId5"/>
    <p:sldId id="286" r:id="rId6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9A"/>
    <a:srgbClr val="009B94"/>
    <a:srgbClr val="13A886"/>
    <a:srgbClr val="0E785F"/>
    <a:srgbClr val="F5DFA3"/>
    <a:srgbClr val="B8D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245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0CC96-393D-415E-A158-834CD2FDB983}" type="datetimeFigureOut">
              <a:rPr lang="ko-KR" altLang="en-US" smtClean="0"/>
              <a:pPr/>
              <a:t>2016-02-01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BE8CA-8B31-4DB0-8DF7-A4F16A4FBC4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222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BE8CA-8B31-4DB0-8DF7-A4F16A4FBC4B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 userDrawn="1"/>
        </p:nvGrpSpPr>
        <p:grpSpPr>
          <a:xfrm>
            <a:off x="1403648" y="6381328"/>
            <a:ext cx="6361006" cy="282937"/>
            <a:chOff x="83202" y="6381328"/>
            <a:chExt cx="6361006" cy="282937"/>
          </a:xfrm>
        </p:grpSpPr>
        <p:grpSp>
          <p:nvGrpSpPr>
            <p:cNvPr id="3" name="그룹 2"/>
            <p:cNvGrpSpPr/>
            <p:nvPr/>
          </p:nvGrpSpPr>
          <p:grpSpPr>
            <a:xfrm>
              <a:off x="83202" y="6381328"/>
              <a:ext cx="6361006" cy="282937"/>
              <a:chOff x="11194" y="6381328"/>
              <a:chExt cx="6361006" cy="282937"/>
            </a:xfrm>
          </p:grpSpPr>
          <p:pic>
            <p:nvPicPr>
              <p:cNvPr id="5" name="Picture 2" descr="D:\전자공모전 SUV\■ 글로벌CSR팀\2015 competition\CI정리\주최사 후원사 CI(JPEG)\3. 미래창조과학부_국문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8708" y="6399322"/>
                <a:ext cx="750480" cy="251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D:\전자공모전 SUV\■ 글로벌CSR팀\2015 competition\CI정리\주최사 후원사 CI(JPEG)\2. 동부대우전자_국문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9917" y="6454681"/>
                <a:ext cx="1122208" cy="204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5" descr="D:\전자공모전 SUV\■ 글로벌CSR팀\2015 competition\CI정리\주최사 후원사 CI(JPEG)\4. 정보통신산업진흥원_국문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5103" y="6381328"/>
                <a:ext cx="1277097" cy="204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" name="그룹 7"/>
              <p:cNvGrpSpPr/>
              <p:nvPr/>
            </p:nvGrpSpPr>
            <p:grpSpPr>
              <a:xfrm>
                <a:off x="1643525" y="6453672"/>
                <a:ext cx="455083" cy="202963"/>
                <a:chOff x="68264" y="8523356"/>
                <a:chExt cx="483067" cy="215444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68264" y="8523356"/>
                  <a:ext cx="483067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800" b="1" dirty="0" smtClean="0">
                      <a:solidFill>
                        <a:schemeClr val="bg1">
                          <a:lumMod val="65000"/>
                        </a:schemeClr>
                      </a:solidFill>
                      <a:latin typeface="+mn-ea"/>
                    </a:rPr>
                    <a:t>후원</a:t>
                  </a:r>
                  <a:endParaRPr lang="ko-KR" altLang="en-US" sz="800" b="1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4" name="직사각형 13"/>
                <p:cNvSpPr/>
                <p:nvPr/>
              </p:nvSpPr>
              <p:spPr>
                <a:xfrm>
                  <a:off x="426238" y="8590022"/>
                  <a:ext cx="14400" cy="108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</p:grpSp>
          <p:pic>
            <p:nvPicPr>
              <p:cNvPr id="9" name="Picture 3" descr="D:\전자공모전 SUV\■ 글로벌CSR팀\2015 competition\CI정리\주최사 후원사 CI(JPEG)\1. 동부문화재단_국문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524" y="6459589"/>
                <a:ext cx="1142709" cy="204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" name="그룹 9"/>
              <p:cNvGrpSpPr/>
              <p:nvPr/>
            </p:nvGrpSpPr>
            <p:grpSpPr>
              <a:xfrm>
                <a:off x="11194" y="6456826"/>
                <a:ext cx="455083" cy="202963"/>
                <a:chOff x="68264" y="8531060"/>
                <a:chExt cx="483067" cy="215444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68264" y="8531060"/>
                  <a:ext cx="483067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800" b="1" dirty="0" smtClean="0">
                      <a:solidFill>
                        <a:schemeClr val="bg1">
                          <a:lumMod val="65000"/>
                        </a:schemeClr>
                      </a:solidFill>
                      <a:latin typeface="+mn-ea"/>
                    </a:rPr>
                    <a:t>주</a:t>
                  </a:r>
                  <a:r>
                    <a:rPr lang="ko-KR" altLang="en-US" sz="800" b="1" dirty="0">
                      <a:solidFill>
                        <a:schemeClr val="bg1">
                          <a:lumMod val="65000"/>
                        </a:schemeClr>
                      </a:solidFill>
                      <a:latin typeface="+mn-ea"/>
                    </a:rPr>
                    <a:t>최</a:t>
                  </a:r>
                </a:p>
              </p:txBody>
            </p:sp>
            <p:sp>
              <p:nvSpPr>
                <p:cNvPr id="12" name="직사각형 11"/>
                <p:cNvSpPr/>
                <p:nvPr/>
              </p:nvSpPr>
              <p:spPr>
                <a:xfrm>
                  <a:off x="426238" y="8590022"/>
                  <a:ext cx="14400" cy="108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</p:grpSp>
        </p:grp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737" y="6415859"/>
              <a:ext cx="846319" cy="242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 userDrawn="1"/>
        </p:nvGrpSpPr>
        <p:grpSpPr>
          <a:xfrm>
            <a:off x="1403648" y="6381328"/>
            <a:ext cx="6361006" cy="282937"/>
            <a:chOff x="83202" y="6381328"/>
            <a:chExt cx="6361006" cy="282937"/>
          </a:xfrm>
        </p:grpSpPr>
        <p:grpSp>
          <p:nvGrpSpPr>
            <p:cNvPr id="3" name="그룹 2"/>
            <p:cNvGrpSpPr/>
            <p:nvPr/>
          </p:nvGrpSpPr>
          <p:grpSpPr>
            <a:xfrm>
              <a:off x="83202" y="6381328"/>
              <a:ext cx="6361006" cy="282937"/>
              <a:chOff x="11194" y="6381328"/>
              <a:chExt cx="6361006" cy="282937"/>
            </a:xfrm>
          </p:grpSpPr>
          <p:pic>
            <p:nvPicPr>
              <p:cNvPr id="5" name="Picture 2" descr="D:\전자공모전 SUV\■ 글로벌CSR팀\2015 competition\CI정리\주최사 후원사 CI(JPEG)\3. 미래창조과학부_국문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8708" y="6399322"/>
                <a:ext cx="750480" cy="251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D:\전자공모전 SUV\■ 글로벌CSR팀\2015 competition\CI정리\주최사 후원사 CI(JPEG)\2. 동부대우전자_국문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9917" y="6454681"/>
                <a:ext cx="1122208" cy="204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5" descr="D:\전자공모전 SUV\■ 글로벌CSR팀\2015 competition\CI정리\주최사 후원사 CI(JPEG)\4. 정보통신산업진흥원_국문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5103" y="6381328"/>
                <a:ext cx="1277097" cy="204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" name="그룹 7"/>
              <p:cNvGrpSpPr/>
              <p:nvPr/>
            </p:nvGrpSpPr>
            <p:grpSpPr>
              <a:xfrm>
                <a:off x="1643525" y="6453672"/>
                <a:ext cx="455083" cy="202963"/>
                <a:chOff x="68264" y="8523356"/>
                <a:chExt cx="483067" cy="215444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68264" y="8523356"/>
                  <a:ext cx="483067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800" b="1" dirty="0" smtClean="0">
                      <a:solidFill>
                        <a:schemeClr val="bg1">
                          <a:lumMod val="65000"/>
                        </a:schemeClr>
                      </a:solidFill>
                      <a:latin typeface="+mn-ea"/>
                    </a:rPr>
                    <a:t>후원</a:t>
                  </a:r>
                  <a:endParaRPr lang="ko-KR" altLang="en-US" sz="800" b="1" dirty="0">
                    <a:solidFill>
                      <a:schemeClr val="bg1">
                        <a:lumMod val="65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4" name="직사각형 13"/>
                <p:cNvSpPr/>
                <p:nvPr/>
              </p:nvSpPr>
              <p:spPr>
                <a:xfrm>
                  <a:off x="426238" y="8590022"/>
                  <a:ext cx="14400" cy="108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</p:grpSp>
          <p:pic>
            <p:nvPicPr>
              <p:cNvPr id="9" name="Picture 3" descr="D:\전자공모전 SUV\■ 글로벌CSR팀\2015 competition\CI정리\주최사 후원사 CI(JPEG)\1. 동부문화재단_국문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524" y="6459589"/>
                <a:ext cx="1142709" cy="204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" name="그룹 9"/>
              <p:cNvGrpSpPr/>
              <p:nvPr/>
            </p:nvGrpSpPr>
            <p:grpSpPr>
              <a:xfrm>
                <a:off x="11194" y="6456826"/>
                <a:ext cx="455083" cy="202963"/>
                <a:chOff x="68264" y="8531060"/>
                <a:chExt cx="483067" cy="215444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68264" y="8531060"/>
                  <a:ext cx="483067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800" b="1" dirty="0" smtClean="0">
                      <a:solidFill>
                        <a:schemeClr val="bg1">
                          <a:lumMod val="65000"/>
                        </a:schemeClr>
                      </a:solidFill>
                      <a:latin typeface="+mn-ea"/>
                    </a:rPr>
                    <a:t>주</a:t>
                  </a:r>
                  <a:r>
                    <a:rPr lang="ko-KR" altLang="en-US" sz="800" b="1" dirty="0">
                      <a:solidFill>
                        <a:schemeClr val="bg1">
                          <a:lumMod val="65000"/>
                        </a:schemeClr>
                      </a:solidFill>
                      <a:latin typeface="+mn-ea"/>
                    </a:rPr>
                    <a:t>최</a:t>
                  </a:r>
                </a:p>
              </p:txBody>
            </p:sp>
            <p:sp>
              <p:nvSpPr>
                <p:cNvPr id="12" name="직사각형 11"/>
                <p:cNvSpPr/>
                <p:nvPr/>
              </p:nvSpPr>
              <p:spPr>
                <a:xfrm>
                  <a:off x="426238" y="8590022"/>
                  <a:ext cx="14400" cy="108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</p:grpSp>
        </p:grp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737" y="6415859"/>
              <a:ext cx="846319" cy="242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/>
          <p:cNvSpPr txBox="1"/>
          <p:nvPr userDrawn="1"/>
        </p:nvSpPr>
        <p:spPr>
          <a:xfrm>
            <a:off x="899592" y="188640"/>
            <a:ext cx="792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spc="-150" dirty="0" smtClean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2016 </a:t>
            </a:r>
            <a:r>
              <a:rPr lang="ko-KR" altLang="en-US" sz="2000" b="1" spc="-150" dirty="0" smtClean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제</a:t>
            </a:r>
            <a:r>
              <a:rPr lang="en-US" altLang="ko-KR" sz="2000" b="1" spc="-150" dirty="0" smtClean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</a:t>
            </a:r>
            <a:r>
              <a:rPr lang="ko-KR" altLang="en-US" sz="2000" b="1" spc="-150" dirty="0" smtClean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회 </a:t>
            </a:r>
            <a:r>
              <a:rPr lang="ko-KR" altLang="en-US" sz="2000" b="1" spc="-15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동부 </a:t>
            </a:r>
            <a:endParaRPr lang="en-US" altLang="ko-KR" sz="2000" b="1" spc="-150" dirty="0" smtClean="0">
              <a:ln>
                <a:solidFill>
                  <a:srgbClr val="00B050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ko-KR" altLang="en-US" sz="2000" b="1" spc="-150" dirty="0" smtClean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글로벌 전자공모전 「작품 제출서</a:t>
            </a:r>
            <a:r>
              <a:rPr lang="ko-KR" altLang="en-US" sz="2000" b="1" spc="-15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」</a:t>
            </a:r>
          </a:p>
        </p:txBody>
      </p:sp>
      <p:pic>
        <p:nvPicPr>
          <p:cNvPr id="2050" name="Picture 2" descr="C:\Users\전자공모전서버\AppData\Local\Microsoft\Windows\Temporary Internet Files\Content.Outlook\ROB4EGPC\3회 엠블럼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3144"/>
            <a:ext cx="683568" cy="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322682"/>
              </p:ext>
            </p:extLst>
          </p:nvPr>
        </p:nvGraphicFramePr>
        <p:xfrm>
          <a:off x="1547214" y="2060848"/>
          <a:ext cx="6049122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847"/>
                <a:gridCol w="5021275"/>
              </a:tblGrid>
              <a:tr h="3060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팀   명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</a:rPr>
                        <a:t>작품명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응모부문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응모분야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642748"/>
              </p:ext>
            </p:extLst>
          </p:nvPr>
        </p:nvGraphicFramePr>
        <p:xfrm>
          <a:off x="1547664" y="3879295"/>
          <a:ext cx="6048672" cy="2161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16224"/>
                <a:gridCol w="2016224"/>
              </a:tblGrid>
              <a:tr h="308816"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팀원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팀원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8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이       </a:t>
                      </a:r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</a:rPr>
                        <a:t>름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8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학       교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8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전공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학과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8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학년 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∙ 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학기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8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이  메  일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8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연락 전화번호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자유형 4"/>
          <p:cNvSpPr/>
          <p:nvPr/>
        </p:nvSpPr>
        <p:spPr bwMode="auto">
          <a:xfrm>
            <a:off x="1547664" y="3469192"/>
            <a:ext cx="2590713" cy="308992"/>
          </a:xfrm>
          <a:custGeom>
            <a:avLst/>
            <a:gdLst/>
            <a:ahLst/>
            <a:cxnLst/>
            <a:rect l="l" t="t" r="r" b="b"/>
            <a:pathLst>
              <a:path w="1994651" h="381065">
                <a:moveTo>
                  <a:pt x="0" y="0"/>
                </a:moveTo>
                <a:lnTo>
                  <a:pt x="1994651" y="0"/>
                </a:lnTo>
                <a:lnTo>
                  <a:pt x="1779764" y="381065"/>
                </a:lnTo>
                <a:lnTo>
                  <a:pt x="0" y="37688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200" b="1" spc="-1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팀원 인적 사항</a:t>
            </a:r>
            <a:endParaRPr lang="ko-KR" altLang="en-US" sz="1200" b="1" spc="-1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자유형 6"/>
          <p:cNvSpPr/>
          <p:nvPr/>
        </p:nvSpPr>
        <p:spPr bwMode="auto">
          <a:xfrm>
            <a:off x="1547215" y="1430859"/>
            <a:ext cx="2590713" cy="308992"/>
          </a:xfrm>
          <a:custGeom>
            <a:avLst/>
            <a:gdLst/>
            <a:ahLst/>
            <a:cxnLst/>
            <a:rect l="l" t="t" r="r" b="b"/>
            <a:pathLst>
              <a:path w="1994651" h="381065">
                <a:moveTo>
                  <a:pt x="0" y="0"/>
                </a:moveTo>
                <a:lnTo>
                  <a:pt x="1994651" y="0"/>
                </a:lnTo>
                <a:lnTo>
                  <a:pt x="1779764" y="381065"/>
                </a:lnTo>
                <a:lnTo>
                  <a:pt x="0" y="37688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200" b="1" spc="-1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기본 응모 정보</a:t>
            </a:r>
            <a:endParaRPr lang="ko-KR" altLang="en-US" sz="1200" b="1" spc="-1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262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-150" dirty="0" smtClean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2016 </a:t>
            </a:r>
            <a:r>
              <a:rPr lang="ko-KR" altLang="en-US" sz="2000" b="1" spc="-150" dirty="0" smtClean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제</a:t>
            </a:r>
            <a:r>
              <a:rPr lang="en-US" altLang="ko-KR" sz="2000" b="1" spc="-150" dirty="0" smtClean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</a:t>
            </a:r>
            <a:r>
              <a:rPr lang="ko-KR" altLang="en-US" sz="2000" b="1" spc="-150" dirty="0" smtClean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회 </a:t>
            </a:r>
            <a:r>
              <a:rPr lang="ko-KR" altLang="en-US" sz="2000" b="1" spc="-15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동부 글로벌 </a:t>
            </a:r>
            <a:r>
              <a:rPr lang="ko-KR" altLang="en-US" sz="2000" b="1" spc="-150" dirty="0" smtClean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전자공모전 </a:t>
            </a:r>
            <a:r>
              <a:rPr lang="ko-KR" altLang="en-US" sz="2000" b="1" spc="-150" dirty="0" smtClean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「응모</a:t>
            </a:r>
            <a:r>
              <a:rPr lang="ko-KR" altLang="en-US" sz="2000" b="1" spc="-150" dirty="0" smtClean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작품 </a:t>
            </a:r>
            <a:r>
              <a:rPr lang="ko-KR" altLang="en-US" sz="2000" b="1" spc="-150" dirty="0" smtClean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제출서</a:t>
            </a:r>
            <a:r>
              <a:rPr lang="ko-KR" altLang="en-US" sz="2000" b="1" spc="-150" dirty="0">
                <a:ln>
                  <a:solidFill>
                    <a:srgbClr val="00B050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」</a:t>
            </a:r>
            <a:endParaRPr lang="ko-KR" altLang="en-US" sz="2000" b="1" spc="-150" dirty="0">
              <a:ln>
                <a:solidFill>
                  <a:srgbClr val="00B050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219547"/>
            <a:ext cx="7559675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직사각형 54"/>
          <p:cNvSpPr/>
          <p:nvPr/>
        </p:nvSpPr>
        <p:spPr>
          <a:xfrm>
            <a:off x="1547664" y="1744835"/>
            <a:ext cx="8137152" cy="26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00" b="1" dirty="0" smtClean="0">
                <a:latin typeface="+mn-ea"/>
              </a:rPr>
              <a:t>주제</a:t>
            </a:r>
            <a:r>
              <a:rPr lang="en-US" altLang="ko-KR" sz="1000" b="1" dirty="0" smtClean="0">
                <a:latin typeface="+mn-ea"/>
              </a:rPr>
              <a:t>: </a:t>
            </a:r>
            <a:r>
              <a:rPr lang="ko-KR" altLang="en-US" sz="1000" b="1" dirty="0" smtClean="0">
                <a:latin typeface="+mn-ea"/>
              </a:rPr>
              <a:t> </a:t>
            </a:r>
            <a:r>
              <a:rPr lang="ko-KR" altLang="en-US" sz="1050" b="1" dirty="0">
                <a:latin typeface="+mn-ea"/>
              </a:rPr>
              <a:t>「풍요로운 생활을 창조하는 혁신적인 미래 생활가전 아이디어 제안」</a:t>
            </a:r>
            <a:endParaRPr lang="en-US" altLang="ko-KR" sz="1050" b="1" dirty="0">
              <a:latin typeface="+mn-ea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6215511" y="3326856"/>
            <a:ext cx="1812873" cy="225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800" dirty="0" smtClean="0">
                <a:latin typeface="+mn-ea"/>
              </a:rPr>
              <a:t>* </a:t>
            </a:r>
            <a:r>
              <a:rPr lang="ko-KR" altLang="en-US" sz="800" dirty="0" smtClean="0">
                <a:latin typeface="+mn-ea"/>
              </a:rPr>
              <a:t>해당 부문에          하시오</a:t>
            </a:r>
            <a:endParaRPr lang="en-US" altLang="ko-KR" sz="900" dirty="0">
              <a:latin typeface="+mn-ea"/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2699792" y="2705972"/>
            <a:ext cx="1090306" cy="246221"/>
            <a:chOff x="2663816" y="2700034"/>
            <a:chExt cx="1090306" cy="246221"/>
          </a:xfrm>
        </p:grpSpPr>
        <p:sp>
          <p:nvSpPr>
            <p:cNvPr id="37" name="직사각형 36"/>
            <p:cNvSpPr/>
            <p:nvPr/>
          </p:nvSpPr>
          <p:spPr>
            <a:xfrm>
              <a:off x="2663816" y="2715144"/>
              <a:ext cx="216000" cy="216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ü"/>
              </a:pPr>
              <a:endParaRPr lang="ko-KR" alt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998621" y="2700034"/>
              <a:ext cx="7555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 smtClean="0"/>
                <a:t>기술부문</a:t>
              </a:r>
              <a:endParaRPr lang="ko-KR" altLang="en-US" sz="1000" dirty="0"/>
            </a:p>
          </p:txBody>
        </p:sp>
      </p:grpSp>
      <p:sp>
        <p:nvSpPr>
          <p:cNvPr id="70" name="직사각형 69"/>
          <p:cNvSpPr/>
          <p:nvPr/>
        </p:nvSpPr>
        <p:spPr>
          <a:xfrm>
            <a:off x="7005107" y="3339390"/>
            <a:ext cx="216000" cy="2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ko-KR" altLang="en-US" dirty="0"/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15473" r="9834" b="11541"/>
          <a:stretch/>
        </p:blipFill>
        <p:spPr bwMode="auto">
          <a:xfrm>
            <a:off x="7029622" y="3367261"/>
            <a:ext cx="166970" cy="16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" name="그룹 78"/>
          <p:cNvGrpSpPr/>
          <p:nvPr/>
        </p:nvGrpSpPr>
        <p:grpSpPr>
          <a:xfrm>
            <a:off x="5142749" y="2705972"/>
            <a:ext cx="1282925" cy="246221"/>
            <a:chOff x="2663816" y="2700034"/>
            <a:chExt cx="1282925" cy="246221"/>
          </a:xfrm>
        </p:grpSpPr>
        <p:sp>
          <p:nvSpPr>
            <p:cNvPr id="80" name="직사각형 79"/>
            <p:cNvSpPr/>
            <p:nvPr/>
          </p:nvSpPr>
          <p:spPr>
            <a:xfrm>
              <a:off x="2663816" y="2715144"/>
              <a:ext cx="216000" cy="216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ü"/>
              </a:pPr>
              <a:endParaRPr lang="ko-KR" alt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998621" y="2700034"/>
              <a:ext cx="948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smtClean="0"/>
                <a:t>디자</a:t>
              </a:r>
              <a:r>
                <a:rPr lang="ko-KR" altLang="en-US" sz="1000"/>
                <a:t>인</a:t>
              </a:r>
              <a:r>
                <a:rPr lang="ko-KR" altLang="en-US" sz="1000" smtClean="0"/>
                <a:t>부문</a:t>
              </a:r>
              <a:endParaRPr lang="ko-KR" altLang="en-US" sz="1000" dirty="0"/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2699792" y="3010170"/>
            <a:ext cx="2160240" cy="246221"/>
            <a:chOff x="2663816" y="2700034"/>
            <a:chExt cx="2160240" cy="246221"/>
          </a:xfrm>
        </p:grpSpPr>
        <p:sp>
          <p:nvSpPr>
            <p:cNvPr id="83" name="직사각형 82"/>
            <p:cNvSpPr/>
            <p:nvPr/>
          </p:nvSpPr>
          <p:spPr>
            <a:xfrm>
              <a:off x="2663816" y="2715144"/>
              <a:ext cx="216000" cy="216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ü"/>
              </a:pPr>
              <a:endParaRPr lang="ko-KR" alt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998621" y="2700034"/>
              <a:ext cx="18254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err="1"/>
                <a:t>IoT</a:t>
              </a:r>
              <a:r>
                <a:rPr lang="en-US" altLang="ko-KR" sz="1000" dirty="0"/>
                <a:t> </a:t>
              </a:r>
              <a:r>
                <a:rPr lang="ko-KR" altLang="en-US" sz="1000" dirty="0"/>
                <a:t>융∙복합 스마트 생활가전</a:t>
              </a:r>
            </a:p>
          </p:txBody>
        </p:sp>
      </p:grpSp>
      <p:grpSp>
        <p:nvGrpSpPr>
          <p:cNvPr id="85" name="그룹 84"/>
          <p:cNvGrpSpPr/>
          <p:nvPr/>
        </p:nvGrpSpPr>
        <p:grpSpPr>
          <a:xfrm>
            <a:off x="5142749" y="3010170"/>
            <a:ext cx="1498949" cy="246221"/>
            <a:chOff x="2663816" y="2700034"/>
            <a:chExt cx="1498949" cy="246221"/>
          </a:xfrm>
        </p:grpSpPr>
        <p:sp>
          <p:nvSpPr>
            <p:cNvPr id="86" name="직사각형 85"/>
            <p:cNvSpPr/>
            <p:nvPr/>
          </p:nvSpPr>
          <p:spPr>
            <a:xfrm>
              <a:off x="2663816" y="2715144"/>
              <a:ext cx="216000" cy="216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ü"/>
              </a:pPr>
              <a:endParaRPr lang="ko-KR" alt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998621" y="2700034"/>
              <a:ext cx="1164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smtClean="0"/>
                <a:t>Health Care </a:t>
              </a:r>
              <a:r>
                <a:rPr lang="ko-KR" altLang="en-US" sz="1000" dirty="0" smtClean="0"/>
                <a:t>제품</a:t>
              </a:r>
              <a:endParaRPr lang="ko-KR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83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179512" y="980728"/>
            <a:ext cx="8784976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2" y="1124744"/>
            <a:ext cx="215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F9A"/>
                </a:solidFill>
                <a:latin typeface="+mj-ea"/>
                <a:ea typeface="+mj-ea"/>
              </a:rPr>
              <a:t>1. </a:t>
            </a:r>
            <a:r>
              <a:rPr lang="ko-KR" altLang="en-US" sz="20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F9A"/>
                </a:solidFill>
                <a:latin typeface="+mj-ea"/>
                <a:ea typeface="+mj-ea"/>
              </a:rPr>
              <a:t>작품 기획의도</a:t>
            </a:r>
            <a:endParaRPr lang="ko-KR" altLang="en-US" sz="20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9F9A"/>
              </a:solidFill>
              <a:latin typeface="+mj-ea"/>
              <a:ea typeface="+mj-ea"/>
            </a:endParaRPr>
          </a:p>
        </p:txBody>
      </p:sp>
      <p:sp>
        <p:nvSpPr>
          <p:cNvPr id="4" name="슬라이드 번호 개체 틀 4"/>
          <p:cNvSpPr txBox="1">
            <a:spLocks/>
          </p:cNvSpPr>
          <p:nvPr/>
        </p:nvSpPr>
        <p:spPr bwMode="auto">
          <a:xfrm>
            <a:off x="8613219" y="665560"/>
            <a:ext cx="436994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900" dirty="0" smtClean="0">
                <a:solidFill>
                  <a:srgbClr val="262626"/>
                </a:solidFill>
                <a:latin typeface="+mj-lt"/>
              </a:rPr>
              <a:t>1/4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95288" y="1529908"/>
            <a:ext cx="8137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+mj-lt"/>
              </a:rPr>
              <a:t>작품의 제작을 기획하게 된 배경</a:t>
            </a:r>
            <a:r>
              <a:rPr lang="en-US" altLang="ko-KR" sz="1200" dirty="0">
                <a:latin typeface="+mj-lt"/>
              </a:rPr>
              <a:t> </a:t>
            </a:r>
            <a:r>
              <a:rPr lang="ko-KR" altLang="en-US" sz="1200" dirty="0">
                <a:latin typeface="+mj-lt"/>
              </a:rPr>
              <a:t>등을 포함한 전체 기획의도를 적는 부분입니다</a:t>
            </a:r>
            <a:r>
              <a:rPr lang="en-US" altLang="ko-KR" sz="1200" dirty="0">
                <a:latin typeface="+mj-lt"/>
              </a:rPr>
              <a:t>.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395288" y="1844824"/>
            <a:ext cx="8436428" cy="446449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12275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700" y="1916832"/>
            <a:ext cx="8055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200"/>
            </a:lvl1pPr>
          </a:lstStyle>
          <a:p>
            <a:r>
              <a:rPr lang="ko-KR" altLang="en-US" dirty="0">
                <a:latin typeface="+mj-lt"/>
              </a:rPr>
              <a:t>작품의 주요 특징과 기술</a:t>
            </a:r>
            <a:r>
              <a:rPr lang="en-US" altLang="ko-KR" dirty="0">
                <a:latin typeface="+mj-lt"/>
              </a:rPr>
              <a:t>, </a:t>
            </a:r>
            <a:r>
              <a:rPr lang="ko-KR" altLang="en-US" dirty="0">
                <a:latin typeface="+mj-lt"/>
              </a:rPr>
              <a:t>기능에 대하여 적는 부분입니다</a:t>
            </a:r>
            <a:r>
              <a:rPr lang="en-US" altLang="ko-KR" dirty="0">
                <a:latin typeface="+mj-lt"/>
              </a:rPr>
              <a:t>.</a:t>
            </a:r>
          </a:p>
        </p:txBody>
      </p:sp>
      <p:sp>
        <p:nvSpPr>
          <p:cNvPr id="7" name="자유형 6"/>
          <p:cNvSpPr/>
          <p:nvPr/>
        </p:nvSpPr>
        <p:spPr bwMode="auto">
          <a:xfrm>
            <a:off x="404700" y="1556792"/>
            <a:ext cx="2590713" cy="308992"/>
          </a:xfrm>
          <a:custGeom>
            <a:avLst/>
            <a:gdLst/>
            <a:ahLst/>
            <a:cxnLst/>
            <a:rect l="l" t="t" r="r" b="b"/>
            <a:pathLst>
              <a:path w="1994651" h="381065">
                <a:moveTo>
                  <a:pt x="0" y="0"/>
                </a:moveTo>
                <a:lnTo>
                  <a:pt x="1994651" y="0"/>
                </a:lnTo>
                <a:lnTo>
                  <a:pt x="1779764" y="381065"/>
                </a:lnTo>
                <a:lnTo>
                  <a:pt x="0" y="37688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200" b="1" spc="-100" dirty="0" smtClean="0">
                <a:solidFill>
                  <a:schemeClr val="bg1"/>
                </a:solidFill>
                <a:latin typeface="+mj-lt"/>
              </a:rPr>
              <a:t>기능 및 사용 방법</a:t>
            </a:r>
            <a:endParaRPr lang="ko-KR" altLang="en-US" sz="1200" b="1" spc="-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288" y="4520153"/>
            <a:ext cx="8055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200"/>
            </a:lvl1pPr>
          </a:lstStyle>
          <a:p>
            <a:r>
              <a:rPr lang="ko-KR" altLang="en-US" dirty="0">
                <a:latin typeface="+mj-lt"/>
              </a:rPr>
              <a:t>제안한 제품의 활용 방안이나 기대효과를 적는 부분입니다</a:t>
            </a:r>
            <a:r>
              <a:rPr lang="en-US" altLang="ko-KR" dirty="0">
                <a:latin typeface="+mj-lt"/>
              </a:rPr>
              <a:t>.</a:t>
            </a:r>
          </a:p>
        </p:txBody>
      </p:sp>
      <p:sp>
        <p:nvSpPr>
          <p:cNvPr id="9" name="자유형 8"/>
          <p:cNvSpPr/>
          <p:nvPr/>
        </p:nvSpPr>
        <p:spPr bwMode="auto">
          <a:xfrm>
            <a:off x="395536" y="4160113"/>
            <a:ext cx="2590713" cy="308992"/>
          </a:xfrm>
          <a:custGeom>
            <a:avLst/>
            <a:gdLst/>
            <a:ahLst/>
            <a:cxnLst/>
            <a:rect l="l" t="t" r="r" b="b"/>
            <a:pathLst>
              <a:path w="1994651" h="381065">
                <a:moveTo>
                  <a:pt x="0" y="0"/>
                </a:moveTo>
                <a:lnTo>
                  <a:pt x="1994651" y="0"/>
                </a:lnTo>
                <a:lnTo>
                  <a:pt x="1779764" y="381065"/>
                </a:lnTo>
                <a:lnTo>
                  <a:pt x="0" y="37688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200" b="1" spc="-100" dirty="0" smtClean="0">
                <a:solidFill>
                  <a:schemeClr val="bg1"/>
                </a:solidFill>
                <a:latin typeface="+mj-lt"/>
              </a:rPr>
              <a:t>아이디어 </a:t>
            </a:r>
            <a:r>
              <a:rPr lang="ko-KR" altLang="en-US" sz="1200" b="1" spc="-100" dirty="0" err="1" smtClean="0">
                <a:solidFill>
                  <a:schemeClr val="bg1"/>
                </a:solidFill>
                <a:latin typeface="+mj-lt"/>
              </a:rPr>
              <a:t>활용성</a:t>
            </a:r>
            <a:r>
              <a:rPr lang="ko-KR" altLang="en-US" sz="1200" b="1" spc="-100" dirty="0" smtClean="0">
                <a:solidFill>
                  <a:schemeClr val="bg1"/>
                </a:solidFill>
                <a:latin typeface="+mj-lt"/>
              </a:rPr>
              <a:t> 및 </a:t>
            </a:r>
            <a:r>
              <a:rPr lang="ko-KR" altLang="en-US" sz="1200" b="1" spc="-100" dirty="0" err="1" smtClean="0">
                <a:solidFill>
                  <a:schemeClr val="bg1"/>
                </a:solidFill>
                <a:latin typeface="+mj-lt"/>
              </a:rPr>
              <a:t>효과성</a:t>
            </a:r>
            <a:endParaRPr lang="ko-KR" altLang="en-US" sz="1200" b="1" spc="-1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179512" y="980728"/>
            <a:ext cx="8784976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1124744"/>
            <a:ext cx="215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F9A"/>
                </a:solidFill>
                <a:latin typeface="+mj-ea"/>
                <a:ea typeface="+mj-ea"/>
              </a:rPr>
              <a:t>2. </a:t>
            </a:r>
            <a:r>
              <a:rPr lang="ko-KR" altLang="en-US" sz="20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F9A"/>
                </a:solidFill>
                <a:latin typeface="+mj-ea"/>
                <a:ea typeface="+mj-ea"/>
              </a:rPr>
              <a:t>작품 설명</a:t>
            </a:r>
            <a:endParaRPr lang="ko-KR" altLang="en-US" sz="20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9F9A"/>
              </a:solidFill>
              <a:latin typeface="+mj-ea"/>
              <a:ea typeface="+mj-ea"/>
            </a:endParaRPr>
          </a:p>
        </p:txBody>
      </p:sp>
      <p:sp>
        <p:nvSpPr>
          <p:cNvPr id="29" name="슬라이드 번호 개체 틀 4"/>
          <p:cNvSpPr txBox="1">
            <a:spLocks/>
          </p:cNvSpPr>
          <p:nvPr/>
        </p:nvSpPr>
        <p:spPr bwMode="auto">
          <a:xfrm>
            <a:off x="8613219" y="665560"/>
            <a:ext cx="436994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900" dirty="0" smtClean="0">
                <a:solidFill>
                  <a:srgbClr val="262626"/>
                </a:solidFill>
                <a:latin typeface="+mj-lt"/>
              </a:rPr>
              <a:t>2/4</a:t>
            </a:r>
          </a:p>
        </p:txBody>
      </p:sp>
    </p:spTree>
    <p:extLst>
      <p:ext uri="{BB962C8B-B14F-4D97-AF65-F5344CB8AC3E}">
        <p14:creationId xmlns:p14="http://schemas.microsoft.com/office/powerpoint/2010/main" val="102451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 bwMode="auto">
          <a:xfrm>
            <a:off x="404700" y="1556792"/>
            <a:ext cx="2590713" cy="308992"/>
          </a:xfrm>
          <a:custGeom>
            <a:avLst/>
            <a:gdLst/>
            <a:ahLst/>
            <a:cxnLst/>
            <a:rect l="l" t="t" r="r" b="b"/>
            <a:pathLst>
              <a:path w="1994651" h="381065">
                <a:moveTo>
                  <a:pt x="0" y="0"/>
                </a:moveTo>
                <a:lnTo>
                  <a:pt x="1994651" y="0"/>
                </a:lnTo>
                <a:lnTo>
                  <a:pt x="1779764" y="381065"/>
                </a:lnTo>
                <a:lnTo>
                  <a:pt x="0" y="37688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200" b="1" spc="-100" dirty="0" smtClean="0">
                <a:solidFill>
                  <a:schemeClr val="bg1"/>
                </a:solidFill>
                <a:latin typeface="+mj-lt"/>
              </a:rPr>
              <a:t>제품 구조 </a:t>
            </a:r>
            <a:r>
              <a:rPr lang="en-US" altLang="ko-KR" sz="1200" b="1" spc="-1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ko-KR" altLang="en-US" sz="1200" b="1" spc="-100" dirty="0" smtClean="0">
                <a:solidFill>
                  <a:schemeClr val="bg1"/>
                </a:solidFill>
                <a:latin typeface="+mj-lt"/>
              </a:rPr>
              <a:t>메인 이미지</a:t>
            </a:r>
            <a:r>
              <a:rPr lang="en-US" altLang="ko-KR" sz="1200" b="1" spc="-100" dirty="0" smtClean="0">
                <a:solidFill>
                  <a:schemeClr val="bg1"/>
                </a:solidFill>
                <a:latin typeface="+mj-lt"/>
              </a:rPr>
              <a:t>)</a:t>
            </a:r>
            <a:endParaRPr lang="ko-KR" altLang="en-US" sz="1200" b="1" spc="-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5536" y="1988840"/>
            <a:ext cx="8352928" cy="403244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0166" y="6081618"/>
            <a:ext cx="1583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 smtClean="0">
                <a:latin typeface="+mj-lt"/>
              </a:rPr>
              <a:t>메인 이미지 </a:t>
            </a:r>
            <a:r>
              <a:rPr lang="en-US" altLang="ko-KR" sz="1050" b="1" dirty="0" smtClean="0">
                <a:latin typeface="+mj-lt"/>
              </a:rPr>
              <a:t>1</a:t>
            </a:r>
            <a:r>
              <a:rPr lang="ko-KR" altLang="en-US" sz="1050" b="1" dirty="0" smtClean="0">
                <a:latin typeface="+mj-lt"/>
              </a:rPr>
              <a:t>점</a:t>
            </a:r>
            <a:endParaRPr lang="en-US" altLang="ko-KR" sz="1050" b="1" dirty="0" smtClean="0">
              <a:latin typeface="+mj-lt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179512" y="980728"/>
            <a:ext cx="8784976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512" y="1124744"/>
            <a:ext cx="215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F9A"/>
                </a:solidFill>
                <a:latin typeface="+mj-ea"/>
                <a:ea typeface="+mj-ea"/>
              </a:rPr>
              <a:t>3. </a:t>
            </a:r>
            <a:r>
              <a:rPr lang="ko-KR" altLang="en-US" sz="20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F9A"/>
                </a:solidFill>
                <a:latin typeface="+mj-ea"/>
                <a:ea typeface="+mj-ea"/>
              </a:rPr>
              <a:t>작품 이미지</a:t>
            </a:r>
            <a:endParaRPr lang="ko-KR" altLang="en-US" sz="20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9F9A"/>
              </a:solidFill>
              <a:latin typeface="+mj-ea"/>
              <a:ea typeface="+mj-ea"/>
            </a:endParaRPr>
          </a:p>
        </p:txBody>
      </p:sp>
      <p:sp>
        <p:nvSpPr>
          <p:cNvPr id="44" name="슬라이드 번호 개체 틀 4"/>
          <p:cNvSpPr txBox="1">
            <a:spLocks/>
          </p:cNvSpPr>
          <p:nvPr/>
        </p:nvSpPr>
        <p:spPr bwMode="auto">
          <a:xfrm>
            <a:off x="8613219" y="665560"/>
            <a:ext cx="436994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900" dirty="0" smtClean="0">
                <a:solidFill>
                  <a:srgbClr val="262626"/>
                </a:solidFill>
                <a:latin typeface="+mj-lt"/>
              </a:rPr>
              <a:t>3/4</a:t>
            </a:r>
          </a:p>
        </p:txBody>
      </p:sp>
    </p:spTree>
    <p:extLst>
      <p:ext uri="{BB962C8B-B14F-4D97-AF65-F5344CB8AC3E}">
        <p14:creationId xmlns:p14="http://schemas.microsoft.com/office/powerpoint/2010/main" val="315810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1897990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+mj-lt"/>
              </a:rPr>
              <a:t>보조 설명 이미지는 </a:t>
            </a:r>
            <a:r>
              <a:rPr lang="en-US" altLang="ko-KR" sz="1200" dirty="0" smtClean="0">
                <a:latin typeface="+mj-lt"/>
              </a:rPr>
              <a:t>3</a:t>
            </a:r>
            <a:r>
              <a:rPr lang="ko-KR" altLang="en-US" sz="1200" dirty="0" smtClean="0">
                <a:latin typeface="+mj-lt"/>
              </a:rPr>
              <a:t>점 이내로 이미지를 넣어주세요</a:t>
            </a:r>
            <a:r>
              <a:rPr lang="en-US" altLang="ko-KR" sz="1200" dirty="0" smtClean="0">
                <a:latin typeface="+mj-lt"/>
              </a:rPr>
              <a:t>.</a:t>
            </a:r>
          </a:p>
        </p:txBody>
      </p:sp>
      <p:sp>
        <p:nvSpPr>
          <p:cNvPr id="7" name="자유형 6"/>
          <p:cNvSpPr/>
          <p:nvPr/>
        </p:nvSpPr>
        <p:spPr bwMode="auto">
          <a:xfrm>
            <a:off x="404700" y="1554882"/>
            <a:ext cx="2590713" cy="308992"/>
          </a:xfrm>
          <a:custGeom>
            <a:avLst/>
            <a:gdLst/>
            <a:ahLst/>
            <a:cxnLst/>
            <a:rect l="l" t="t" r="r" b="b"/>
            <a:pathLst>
              <a:path w="1994651" h="381065">
                <a:moveTo>
                  <a:pt x="0" y="0"/>
                </a:moveTo>
                <a:lnTo>
                  <a:pt x="1994651" y="0"/>
                </a:lnTo>
                <a:lnTo>
                  <a:pt x="1779764" y="381065"/>
                </a:lnTo>
                <a:lnTo>
                  <a:pt x="0" y="37688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1200" b="1" spc="-100" dirty="0" smtClean="0">
                <a:solidFill>
                  <a:schemeClr val="bg1"/>
                </a:solidFill>
                <a:latin typeface="+mj-lt"/>
              </a:rPr>
              <a:t>제품 구조 </a:t>
            </a:r>
            <a:r>
              <a:rPr lang="en-US" altLang="ko-KR" sz="1200" b="1" spc="-1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ko-KR" altLang="en-US" sz="1200" b="1" spc="-100" dirty="0" smtClean="0">
                <a:solidFill>
                  <a:schemeClr val="bg1"/>
                </a:solidFill>
                <a:latin typeface="+mj-lt"/>
              </a:rPr>
              <a:t>보조 설명 이미지</a:t>
            </a:r>
            <a:r>
              <a:rPr lang="en-US" altLang="ko-KR" sz="1200" b="1" spc="-100" dirty="0" smtClean="0">
                <a:solidFill>
                  <a:schemeClr val="bg1"/>
                </a:solidFill>
                <a:latin typeface="+mj-lt"/>
              </a:rPr>
              <a:t>)</a:t>
            </a:r>
            <a:endParaRPr lang="ko-KR" altLang="en-US" sz="1200" b="1" spc="-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04700" y="2310988"/>
            <a:ext cx="2799148" cy="36004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347864" y="2308873"/>
            <a:ext cx="2736304" cy="360251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221846" y="2308873"/>
            <a:ext cx="2670634" cy="360251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179512" y="980728"/>
            <a:ext cx="8784976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9512" y="1124744"/>
            <a:ext cx="215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F9A"/>
                </a:solidFill>
                <a:latin typeface="+mj-ea"/>
                <a:ea typeface="+mj-ea"/>
              </a:rPr>
              <a:t>3. </a:t>
            </a:r>
            <a:r>
              <a:rPr lang="ko-KR" altLang="en-US" sz="20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9F9A"/>
                </a:solidFill>
                <a:latin typeface="+mj-ea"/>
                <a:ea typeface="+mj-ea"/>
              </a:rPr>
              <a:t>작품 이미지</a:t>
            </a:r>
            <a:endParaRPr lang="ko-KR" altLang="en-US" sz="20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9F9A"/>
              </a:solidFill>
              <a:latin typeface="+mj-ea"/>
              <a:ea typeface="+mj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72027" y="6081618"/>
            <a:ext cx="17999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b="1" smtClean="0">
                <a:latin typeface="+mj-lt"/>
              </a:rPr>
              <a:t>보조 설명 </a:t>
            </a:r>
            <a:r>
              <a:rPr lang="ko-KR" altLang="en-US" sz="1050" b="1" dirty="0" smtClean="0">
                <a:latin typeface="+mj-lt"/>
              </a:rPr>
              <a:t>이미지 </a:t>
            </a:r>
            <a:r>
              <a:rPr lang="en-US" altLang="ko-KR" sz="1050" b="1" dirty="0" smtClean="0">
                <a:latin typeface="+mj-lt"/>
              </a:rPr>
              <a:t>3</a:t>
            </a:r>
            <a:r>
              <a:rPr lang="ko-KR" altLang="en-US" sz="1050" b="1" dirty="0" smtClean="0">
                <a:latin typeface="+mj-lt"/>
              </a:rPr>
              <a:t>점 이내</a:t>
            </a:r>
            <a:endParaRPr lang="en-US" altLang="ko-KR" sz="1050" b="1" dirty="0" smtClean="0">
              <a:latin typeface="+mj-lt"/>
            </a:endParaRPr>
          </a:p>
        </p:txBody>
      </p:sp>
      <p:sp>
        <p:nvSpPr>
          <p:cNvPr id="50" name="슬라이드 번호 개체 틀 4"/>
          <p:cNvSpPr txBox="1">
            <a:spLocks/>
          </p:cNvSpPr>
          <p:nvPr/>
        </p:nvSpPr>
        <p:spPr bwMode="auto">
          <a:xfrm>
            <a:off x="8613219" y="665560"/>
            <a:ext cx="436994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ctr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900" dirty="0">
                <a:solidFill>
                  <a:srgbClr val="262626"/>
                </a:solidFill>
                <a:latin typeface="+mj-lt"/>
              </a:rPr>
              <a:t>4</a:t>
            </a:r>
            <a:r>
              <a:rPr lang="en-US" altLang="ko-KR" sz="900" dirty="0" smtClean="0">
                <a:solidFill>
                  <a:srgbClr val="262626"/>
                </a:solidFill>
                <a:latin typeface="+mj-lt"/>
              </a:rPr>
              <a:t>/4</a:t>
            </a:r>
          </a:p>
        </p:txBody>
      </p:sp>
    </p:spTree>
    <p:extLst>
      <p:ext uri="{BB962C8B-B14F-4D97-AF65-F5344CB8AC3E}">
        <p14:creationId xmlns:p14="http://schemas.microsoft.com/office/powerpoint/2010/main" val="2052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160</Words>
  <Application>Microsoft Office PowerPoint</Application>
  <PresentationFormat>화면 슬라이드 쇼(4:3)</PresentationFormat>
  <Paragraphs>40</Paragraphs>
  <Slides>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오초록</dc:creator>
  <cp:lastModifiedBy>전자공모전서버</cp:lastModifiedBy>
  <cp:revision>71</cp:revision>
  <cp:lastPrinted>2015-03-18T04:00:07Z</cp:lastPrinted>
  <dcterms:created xsi:type="dcterms:W3CDTF">2013-08-06T04:48:38Z</dcterms:created>
  <dcterms:modified xsi:type="dcterms:W3CDTF">2016-02-01T08:17:11Z</dcterms:modified>
</cp:coreProperties>
</file>