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2" r:id="rId5"/>
    <p:sldId id="259" r:id="rId6"/>
    <p:sldId id="270" r:id="rId7"/>
    <p:sldId id="268" r:id="rId8"/>
    <p:sldId id="271" r:id="rId9"/>
    <p:sldId id="273" r:id="rId10"/>
    <p:sldId id="269" r:id="rId11"/>
    <p:sldId id="287" r:id="rId12"/>
    <p:sldId id="288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9" r:id="rId21"/>
    <p:sldId id="290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91" r:id="rId30"/>
    <p:sldId id="292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>
      <p:cViewPr varScale="1">
        <p:scale>
          <a:sx n="106" d="100"/>
          <a:sy n="106" d="100"/>
        </p:scale>
        <p:origin x="85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2016-02-22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2016-02-22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2016-02-22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2016-02-22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2016-02-22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2016-02-22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2016-02-22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2016-02-22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2016-02-22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2016-02-22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2016-02-22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38E63-FE33-44BF-B5A6-508E206BD3DE}" type="datetimeFigureOut">
              <a:rPr lang="ko-KR" altLang="en-US" smtClean="0"/>
              <a:pPr/>
              <a:t>2016-02-22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온라인으로 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</a:b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국외수학허가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·</a:t>
            </a: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변경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·</a:t>
            </a: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학점인정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</a:b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신청하는 방법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</a:b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학생용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4000" dirty="0">
              <a:solidFill>
                <a:schemeClr val="tx2">
                  <a:lumMod val="7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내용 개체 틀 10" descr="학생_국외수학허가신청5(신청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6408712" cy="5112568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STEP.5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4293096"/>
            <a:ext cx="1872208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확인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932040" y="1988840"/>
            <a:ext cx="504056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580112" y="1412776"/>
            <a:ext cx="2016224" cy="446276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신청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3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3275856" y="3573016"/>
            <a:ext cx="648072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줄무늬가 있는 오른쪽 화살표 16"/>
          <p:cNvSpPr/>
          <p:nvPr/>
        </p:nvSpPr>
        <p:spPr>
          <a:xfrm rot="15971056">
            <a:off x="3376201" y="3793258"/>
            <a:ext cx="493542" cy="518520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줄무늬가 있는 오른쪽 화살표 19"/>
          <p:cNvSpPr/>
          <p:nvPr/>
        </p:nvSpPr>
        <p:spPr>
          <a:xfrm rot="8627334">
            <a:off x="5155781" y="1641759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 descr="학생_국외수학허가신청5-1(신청완료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6145503" cy="4896544"/>
          </a:xfrm>
          <a:ln w="50800">
            <a:solidFill>
              <a:schemeClr val="accent5"/>
            </a:solidFill>
          </a:ln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STEP.6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076056" y="1844824"/>
            <a:ext cx="648072" cy="28803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줄무늬가 있는 오른쪽 화살표 9"/>
          <p:cNvSpPr/>
          <p:nvPr/>
        </p:nvSpPr>
        <p:spPr>
          <a:xfrm rot="2694587">
            <a:off x="5714239" y="1911127"/>
            <a:ext cx="560242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2204864"/>
            <a:ext cx="2448272" cy="800219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③ </a:t>
            </a:r>
            <a:r>
              <a:rPr lang="ko-KR" altLang="en-US" sz="2300" dirty="0" err="1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수학허가신청원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클릭</a:t>
            </a:r>
            <a:r>
              <a:rPr lang="en-US" altLang="ko-KR" sz="23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364088" y="2420888"/>
            <a:ext cx="792088" cy="2160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283968" y="2852936"/>
            <a:ext cx="1728192" cy="92333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*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진행상태가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학과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승인대기로 바뀜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줄무늬가 있는 오른쪽 화살표 13"/>
          <p:cNvSpPr/>
          <p:nvPr/>
        </p:nvSpPr>
        <p:spPr>
          <a:xfrm rot="7252401">
            <a:off x="5121382" y="2555348"/>
            <a:ext cx="376684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학생_국외수학허가신청5-1(수학신청원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5561570" cy="4752528"/>
          </a:xfrm>
          <a:ln w="50800">
            <a:solidFill>
              <a:schemeClr val="accent5"/>
            </a:solidFill>
          </a:ln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STEP.7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83568" y="1412776"/>
            <a:ext cx="360040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012160" y="2204864"/>
            <a:ext cx="3024336" cy="1200329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수학신청원을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출력하여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학과 사무실로 제출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 </a:t>
            </a:r>
            <a:r>
              <a:rPr lang="ko-KR" altLang="en-US" sz="3600" dirty="0" smtClean="0">
                <a:solidFill>
                  <a:srgbClr val="FF5050"/>
                </a:solidFill>
                <a:latin typeface="한컴 윤고딕 250" pitchFamily="18" charset="-127"/>
                <a:ea typeface="한컴 윤고딕 250" pitchFamily="18" charset="-127"/>
              </a:rPr>
              <a:t>신청완료</a:t>
            </a:r>
            <a:endParaRPr lang="ko-KR" altLang="en-US" sz="3600" dirty="0">
              <a:solidFill>
                <a:srgbClr val="FF5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052736"/>
            <a:ext cx="428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* </a:t>
            </a:r>
            <a:r>
              <a:rPr lang="ko-KR" altLang="en-US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본부승인까지 완료된 이후의</a:t>
            </a:r>
            <a:r>
              <a:rPr lang="en-US" altLang="ko-KR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화면입니다</a:t>
            </a:r>
            <a:r>
              <a:rPr lang="en-US" altLang="ko-KR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.</a:t>
            </a:r>
            <a:endParaRPr lang="ko-KR" altLang="en-US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7" name="내용 개체 틀 6" descr="학생_국외수학허가신청6(본부승인까지 난 후 화면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5666271" cy="4752528"/>
          </a:xfrm>
          <a:ln w="508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온라인으로 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</a:b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국외수학변경 신청하는 방법</a:t>
            </a:r>
            <a:endParaRPr lang="ko-KR" altLang="en-US" sz="4000" dirty="0">
              <a:solidFill>
                <a:schemeClr val="tx2">
                  <a:lumMod val="7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 descr="학생_국외수학변경신청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340768"/>
            <a:ext cx="6624736" cy="5328592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STEP.1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547664" y="4043883"/>
            <a:ext cx="864096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699792" y="3827859"/>
            <a:ext cx="3065263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왼쪽 메뉴에서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국외수학변경신청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19981827">
            <a:off x="2267725" y="3854404"/>
            <a:ext cx="541909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 descr="학생_국외수학변경신청2(기간,과목변경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6552728" cy="4970800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STEP.2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051720" y="1988840"/>
            <a:ext cx="1944216" cy="288032"/>
          </a:xfrm>
          <a:prstGeom prst="roundRect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283968" y="1340768"/>
            <a:ext cx="3834704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변경구분에서 변경할 사항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일정</a:t>
            </a:r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/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과목변경</a:t>
            </a:r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선택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19981827">
            <a:off x="3917761" y="1776934"/>
            <a:ext cx="430069" cy="393485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051720" y="2276872"/>
            <a:ext cx="5040560" cy="3744416"/>
          </a:xfrm>
          <a:prstGeom prst="roundRect">
            <a:avLst>
              <a:gd name="adj" fmla="val 9514"/>
            </a:avLst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745313" y="2780928"/>
            <a:ext cx="3398687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수학기간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사유작성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교과목 변경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추가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/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삭제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 descr="학생_국외수학변경신청2(기간,과목변경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6552728" cy="4970800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STEP.3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419872" y="6021288"/>
            <a:ext cx="648072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971600" y="5445224"/>
            <a:ext cx="2448272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임시저장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2057183">
            <a:off x="3205305" y="5748196"/>
            <a:ext cx="430069" cy="393485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6300192" y="6021288"/>
            <a:ext cx="792088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516216" y="4869160"/>
            <a:ext cx="2592288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교과구분확인서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제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전공과목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</a:p>
        </p:txBody>
      </p:sp>
      <p:sp>
        <p:nvSpPr>
          <p:cNvPr id="19" name="줄무늬가 있는 오른쪽 화살표 18"/>
          <p:cNvSpPr/>
          <p:nvPr/>
        </p:nvSpPr>
        <p:spPr>
          <a:xfrm rot="7326456">
            <a:off x="6519484" y="5676944"/>
            <a:ext cx="439973" cy="421078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 descr="학생_국외수학변경신청4(교과구분확인서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5328592" cy="5184576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 4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1124744"/>
            <a:ext cx="3888432" cy="1569660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제</a:t>
            </a:r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전공 과목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인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경우에만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교과구분확인신청서를 출력해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제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전공 과 사무실에서 승인을 받습니다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860032" y="3789040"/>
            <a:ext cx="432048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줄무늬가 있는 오른쪽 화살표 18"/>
          <p:cNvSpPr/>
          <p:nvPr/>
        </p:nvSpPr>
        <p:spPr>
          <a:xfrm rot="8627334">
            <a:off x="4723733" y="2433847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80112" y="3140969"/>
            <a:ext cx="2952328" cy="2492990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승인을 받은 교과구분확인서를 </a:t>
            </a:r>
            <a:r>
              <a:rPr lang="ko-KR" altLang="en-US" sz="2400" dirty="0" err="1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스캔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해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첨부합니다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 </a:t>
            </a: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또는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받은 교과구분확인서를 학과로 제출하면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학과에서 교과구분확인서를 업로드해줄 수 있습니다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.)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ko-KR" altLang="en-US" sz="20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8" name="줄무늬가 있는 오른쪽 화살표 17"/>
          <p:cNvSpPr/>
          <p:nvPr/>
        </p:nvSpPr>
        <p:spPr>
          <a:xfrm rot="8627334">
            <a:off x="5155781" y="3513966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내용 개체 틀 10" descr="학생_국외수학변경신청5(신청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6835308" cy="4968552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STEP.5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4221088"/>
            <a:ext cx="1872208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확인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644008" y="5877272"/>
            <a:ext cx="432048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220072" y="5157192"/>
            <a:ext cx="2016224" cy="446276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신청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3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</a:p>
        </p:txBody>
      </p:sp>
      <p:sp>
        <p:nvSpPr>
          <p:cNvPr id="20" name="줄무늬가 있는 오른쪽 화살표 19"/>
          <p:cNvSpPr/>
          <p:nvPr/>
        </p:nvSpPr>
        <p:spPr>
          <a:xfrm rot="8627334">
            <a:off x="4939757" y="5530191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3419872" y="3501008"/>
            <a:ext cx="648072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줄무늬가 있는 오른쪽 화살표 16"/>
          <p:cNvSpPr/>
          <p:nvPr/>
        </p:nvSpPr>
        <p:spPr>
          <a:xfrm rot="15971056">
            <a:off x="3520216" y="3721249"/>
            <a:ext cx="493542" cy="518520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온라인으로 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</a:b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국외수학허가 신청하는 방법</a:t>
            </a:r>
            <a:endParaRPr lang="ko-KR" altLang="en-US" sz="4000" dirty="0">
              <a:solidFill>
                <a:schemeClr val="tx2">
                  <a:lumMod val="7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학생_국외수학변경신청5-2완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6192688" cy="4968552"/>
          </a:xfrm>
          <a:ln w="50800">
            <a:solidFill>
              <a:schemeClr val="accent5"/>
            </a:solidFill>
          </a:ln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STEP.6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220072" y="6021288"/>
            <a:ext cx="864096" cy="28803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줄무늬가 있는 오른쪽 화살표 6"/>
          <p:cNvSpPr/>
          <p:nvPr/>
        </p:nvSpPr>
        <p:spPr>
          <a:xfrm rot="18636429">
            <a:off x="5733339" y="5605863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5085184"/>
            <a:ext cx="3312368" cy="46166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③ </a:t>
            </a:r>
            <a:r>
              <a:rPr lang="ko-KR" altLang="en-US" sz="2400" dirty="0" err="1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국외수학변경원</a:t>
            </a:r>
            <a:r>
              <a:rPr lang="ko-KR" altLang="en-US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724128" y="2132856"/>
            <a:ext cx="1080120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줄무늬가 있는 오른쪽 화살표 9"/>
          <p:cNvSpPr/>
          <p:nvPr/>
        </p:nvSpPr>
        <p:spPr>
          <a:xfrm rot="4157573">
            <a:off x="6564520" y="2297656"/>
            <a:ext cx="376684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2708920"/>
            <a:ext cx="1728192" cy="92333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*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진행상태가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학과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승인대기로 바뀜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학생_국외수학변경신청3(국외수학변경원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5688632" cy="5040560"/>
          </a:xfrm>
          <a:ln w="50800">
            <a:solidFill>
              <a:schemeClr val="accent5"/>
            </a:solidFill>
          </a:ln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STEP.7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83568" y="1340768"/>
            <a:ext cx="360040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08104" y="2420888"/>
            <a:ext cx="3024336" cy="258532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수학변경원을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출력하여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학과 사무실로 제출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제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전공 교과목이 있는 경우 교과구분확인서를 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스캔해서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첨부하거나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-STEP4-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첨부가 어려우면 학과사무실로 같이 제출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 </a:t>
            </a:r>
            <a:r>
              <a:rPr lang="ko-KR" altLang="en-US" sz="3600" dirty="0" smtClean="0">
                <a:solidFill>
                  <a:srgbClr val="FF5050"/>
                </a:solidFill>
                <a:latin typeface="한컴 윤고딕 250" pitchFamily="18" charset="-127"/>
                <a:ea typeface="한컴 윤고딕 250" pitchFamily="18" charset="-127"/>
              </a:rPr>
              <a:t>신청완료</a:t>
            </a:r>
            <a:endParaRPr lang="ko-KR" altLang="en-US" sz="3600" dirty="0">
              <a:solidFill>
                <a:srgbClr val="FF5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052736"/>
            <a:ext cx="428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* </a:t>
            </a:r>
            <a:r>
              <a:rPr lang="ko-KR" altLang="en-US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본부승인까지 완료된 이후의</a:t>
            </a:r>
            <a:r>
              <a:rPr lang="en-US" altLang="ko-KR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화면입니다</a:t>
            </a:r>
            <a:r>
              <a:rPr lang="en-US" altLang="ko-KR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.</a:t>
            </a:r>
            <a:endParaRPr lang="ko-KR" altLang="en-US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7" name="내용 개체 틀 6" descr="학생_국외수학변경신청6(본부승인까지 난 후 화면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6572407" cy="4853136"/>
          </a:xfrm>
          <a:ln w="508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온라인으로 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</a:b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국외수학학점인정 신청하는 방법</a:t>
            </a:r>
            <a:endParaRPr lang="ko-KR" altLang="en-US" sz="4000" dirty="0">
              <a:solidFill>
                <a:schemeClr val="tx2">
                  <a:lumMod val="7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내용 개체 틀 14" descr="학생_국외수학학점인정신청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6624736" cy="5174716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STEP.1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83568" y="4149080"/>
            <a:ext cx="864096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907704" y="3645025"/>
            <a:ext cx="3888432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학사정보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-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수업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/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성적 에서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학점인정신청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19981827">
            <a:off x="1551953" y="3905549"/>
            <a:ext cx="462725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 descr="학생_국외수학학점인정신청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6552728" cy="5229909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STEP.2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580112" y="3933056"/>
            <a:ext cx="936104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716016" y="4581128"/>
            <a:ext cx="3888432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국외수학허가내역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14092011">
            <a:off x="5880873" y="4171314"/>
            <a:ext cx="462725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 descr="학생_국외수학학점인정신청3(팝업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6408712" cy="5118950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STEP.3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123728" y="2492896"/>
            <a:ext cx="3024336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220072" y="1916832"/>
            <a:ext cx="3096344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mtClean="0">
                <a:latin typeface="한컴 윤고딕 250" pitchFamily="18" charset="-127"/>
                <a:ea typeface="한컴 윤고딕 250" pitchFamily="18" charset="-127"/>
              </a:rPr>
              <a:t>① 학년도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학기 선택 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8532398">
            <a:off x="5020600" y="2227709"/>
            <a:ext cx="462725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6300192" y="2780928"/>
            <a:ext cx="576064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줄무늬가 있는 오른쪽 화살표 11"/>
          <p:cNvSpPr/>
          <p:nvPr/>
        </p:nvSpPr>
        <p:spPr>
          <a:xfrm rot="18375716">
            <a:off x="6026018" y="2948098"/>
            <a:ext cx="462725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99992" y="3356992"/>
            <a:ext cx="2808312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</a:t>
            </a:r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Search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내용 개체 틀 16" descr="학생_국외수학학점인정신청4(팝업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6552728" cy="5224380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STEP.4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123728" y="3861048"/>
            <a:ext cx="4824536" cy="720080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11760" y="4797152"/>
            <a:ext cx="4392488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mtClean="0">
                <a:latin typeface="한컴 윤고딕 250" pitchFamily="18" charset="-127"/>
                <a:ea typeface="한컴 윤고딕 250" pitchFamily="18" charset="-127"/>
              </a:rPr>
              <a:t>① 신청하고자 하는 교과목 체크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13555533">
            <a:off x="2225496" y="4508150"/>
            <a:ext cx="387334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6660232" y="5805264"/>
            <a:ext cx="360040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0" y="6165304"/>
            <a:ext cx="1944216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선택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줄무늬가 있는 오른쪽 화살표 11"/>
          <p:cNvSpPr/>
          <p:nvPr/>
        </p:nvSpPr>
        <p:spPr>
          <a:xfrm rot="18375716">
            <a:off x="6397852" y="5925011"/>
            <a:ext cx="324418" cy="406603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내용 개체 틀 15" descr="학점인정신청마지막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7488832" cy="4209991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STEP.5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131840" y="2636912"/>
            <a:ext cx="2448272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067944" y="1844824"/>
            <a:ext cx="1872208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① 성적 입력</a:t>
            </a:r>
            <a:endParaRPr lang="en-US" altLang="ko-KR" sz="23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7020272" y="1268760"/>
            <a:ext cx="792088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660232" y="1772816"/>
            <a:ext cx="2376264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② 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임시저장 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클릭</a:t>
            </a:r>
            <a:endParaRPr lang="ko-KR" altLang="en-US" sz="23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줄무늬가 있는 오른쪽 화살표 11"/>
          <p:cNvSpPr/>
          <p:nvPr/>
        </p:nvSpPr>
        <p:spPr>
          <a:xfrm rot="13529099">
            <a:off x="7618000" y="1402369"/>
            <a:ext cx="343216" cy="406603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6372200" y="3429000"/>
            <a:ext cx="648072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줄무늬가 있는 오른쪽 화살표 22"/>
          <p:cNvSpPr/>
          <p:nvPr/>
        </p:nvSpPr>
        <p:spPr>
          <a:xfrm rot="7844050">
            <a:off x="3859861" y="2223825"/>
            <a:ext cx="426543" cy="406603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76056" y="5229201"/>
            <a:ext cx="3744416" cy="446276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mtClean="0">
                <a:latin typeface="한컴 윤고딕 250" pitchFamily="18" charset="-127"/>
                <a:ea typeface="한컴 윤고딕 250" pitchFamily="18" charset="-127"/>
              </a:rPr>
              <a:t>③ 과목에 체크 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후 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신청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ko-KR" altLang="en-US" sz="23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6" y="5805264"/>
            <a:ext cx="8208912" cy="1015663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참고사항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1.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성적 입력 시 환산하지 않고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성적표에 나와있는 그대로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입력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</a:p>
          <a:p>
            <a:pPr algn="ctr"/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2.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파일업로드 칸에는 해당 수업의 성적증명서 등을 첨부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39552" y="4077072"/>
            <a:ext cx="7200800" cy="360040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STEP.6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5" name="내용 개체 틀 15" descr="학점인정신청마지막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7848872" cy="4824536"/>
          </a:xfrm>
          <a:ln w="50800">
            <a:solidFill>
              <a:schemeClr val="accent5"/>
            </a:solidFill>
          </a:ln>
        </p:spPr>
      </p:pic>
      <p:sp>
        <p:nvSpPr>
          <p:cNvPr id="6" name="모서리가 둥근 직사각형 5"/>
          <p:cNvSpPr/>
          <p:nvPr/>
        </p:nvSpPr>
        <p:spPr>
          <a:xfrm>
            <a:off x="3203848" y="3789040"/>
            <a:ext cx="1296144" cy="360040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줄무늬가 있는 오른쪽 화살표 6"/>
          <p:cNvSpPr/>
          <p:nvPr/>
        </p:nvSpPr>
        <p:spPr>
          <a:xfrm rot="17964443">
            <a:off x="3797664" y="3403012"/>
            <a:ext cx="343216" cy="406603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2996952"/>
            <a:ext cx="3096344" cy="446276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학점인정신청서 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클릭</a:t>
            </a:r>
            <a:endParaRPr lang="ko-KR" altLang="en-US" sz="2300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내용 개체 틀 20" descr="학생_국외수학허가신청1(2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7128792" cy="5007041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STEP.1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55576" y="5013176"/>
            <a:ext cx="864096" cy="360040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51520" y="2348880"/>
            <a:ext cx="4463081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포털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마이스누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en-US" altLang="ko-KR" sz="2400" dirty="0" err="1" smtClean="0">
                <a:latin typeface="한컴 윤고딕 250" pitchFamily="18" charset="-127"/>
                <a:ea typeface="한컴 윤고딕 250" pitchFamily="18" charset="-127"/>
              </a:rPr>
              <a:t>mySNU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에서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대외교류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메뉴 클릭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851920" y="1556792"/>
            <a:ext cx="648072" cy="432048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35696" y="4077072"/>
            <a:ext cx="3065263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왼쪽 메뉴에서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국외수학허가신청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0" name="줄무늬가 있는 오른쪽 화살표 9"/>
          <p:cNvSpPr/>
          <p:nvPr/>
        </p:nvSpPr>
        <p:spPr>
          <a:xfrm rot="5400000">
            <a:off x="3895610" y="1945151"/>
            <a:ext cx="504057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줄무늬가 있는 오른쪽 화살표 15"/>
          <p:cNvSpPr/>
          <p:nvPr/>
        </p:nvSpPr>
        <p:spPr>
          <a:xfrm rot="19981827">
            <a:off x="1475638" y="4712767"/>
            <a:ext cx="541909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7164288" y="2708920"/>
            <a:ext cx="504056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148064" y="2060848"/>
            <a:ext cx="1943161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③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신규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3" name="줄무늬가 있는 오른쪽 화살표 22"/>
          <p:cNvSpPr/>
          <p:nvPr/>
        </p:nvSpPr>
        <p:spPr>
          <a:xfrm rot="13458543">
            <a:off x="6899075" y="2364144"/>
            <a:ext cx="432049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학생_국외수학학점인정신청6(학점인정신청서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4392488" cy="4857403"/>
          </a:xfrm>
          <a:ln w="50800">
            <a:solidFill>
              <a:schemeClr val="accent5"/>
            </a:solidFill>
          </a:ln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STEP.7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420888"/>
            <a:ext cx="3024336" cy="2185214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학점인정신청서를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출력하여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학과 사무실로 제출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*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 제반 서류를 첨부하지     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  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못했으면 학점인정신청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  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서와 같이 제출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5536" y="1340768"/>
            <a:ext cx="360040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0" y="38610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내용 개체 틀 11" descr="학생_국외수학허가신청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229600" cy="4297275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STEP.2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1700808"/>
            <a:ext cx="4320480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교환학생선발내역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195736" y="2420888"/>
            <a:ext cx="1152128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644008" y="2996952"/>
            <a:ext cx="4176464" cy="150810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★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프로그램 구분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학생교환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본부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) -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국제협력본부를 통한       경우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학생교환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대학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) –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학과 교환학생인 경우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방문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–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개인자격으로 가는 경우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0" name="줄무늬가 있는 오른쪽 화살표 9"/>
          <p:cNvSpPr/>
          <p:nvPr/>
        </p:nvSpPr>
        <p:spPr>
          <a:xfrm rot="8118251">
            <a:off x="3223756" y="2070851"/>
            <a:ext cx="409938" cy="42989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2051720" y="2924944"/>
            <a:ext cx="2952328" cy="0"/>
          </a:xfrm>
          <a:prstGeom prst="straightConnector1">
            <a:avLst/>
          </a:prstGeom>
          <a:ln w="635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3528" y="5877272"/>
            <a:ext cx="8568952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ko-KR" sz="2400" dirty="0" smtClean="0">
                <a:latin typeface="한컴 윤고딕 250" pitchFamily="18" charset="-127"/>
                <a:ea typeface="한컴 윤고딕 250" pitchFamily="18" charset="-127"/>
              </a:rPr>
              <a:t>★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방문학생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일 경우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교환학생선발내역을 클릭하지 않고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바로 수학기간과 교과목을 입력해주시길 바랍니다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 descr="학생_국외수학허가신청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6005038" cy="4896544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STEP.2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5013176"/>
            <a:ext cx="2448272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내역 확인 후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확인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012160" y="4365104"/>
            <a:ext cx="432048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줄무늬가 있는 오른쪽 화살표 16"/>
          <p:cNvSpPr/>
          <p:nvPr/>
        </p:nvSpPr>
        <p:spPr>
          <a:xfrm rot="17625395">
            <a:off x="5742052" y="4580164"/>
            <a:ext cx="493542" cy="518520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1196752"/>
            <a:ext cx="36004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*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교환학생선발내역을 클릭한 경우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국제협력본부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/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대학선발 교환학생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공동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/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복수학위의 경우에 해당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 descr="학생_국외수학허가신청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8229600" cy="4297275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 2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95736" y="4149080"/>
            <a:ext cx="3312368" cy="504056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724128" y="4653136"/>
            <a:ext cx="1728192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③ 수학기간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입력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7" name="줄무늬가 있는 오른쪽 화살표 16"/>
          <p:cNvSpPr/>
          <p:nvPr/>
        </p:nvSpPr>
        <p:spPr>
          <a:xfrm rot="12377922">
            <a:off x="5434599" y="4440778"/>
            <a:ext cx="439973" cy="421078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내용 개체 틀 26" descr="국외수학허가과목명부분만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488832" cy="2581340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 2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804248" y="1556792"/>
            <a:ext cx="576064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755576" y="1844824"/>
            <a:ext cx="7200800" cy="1800200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499992" y="1124744"/>
            <a:ext cx="1980728" cy="446276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④ 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추가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3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</a:p>
        </p:txBody>
      </p:sp>
      <p:sp>
        <p:nvSpPr>
          <p:cNvPr id="19" name="줄무늬가 있는 오른쪽 화살표 18"/>
          <p:cNvSpPr/>
          <p:nvPr/>
        </p:nvSpPr>
        <p:spPr>
          <a:xfrm rot="1763284">
            <a:off x="6381656" y="1277235"/>
            <a:ext cx="445737" cy="448905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28184" y="3789040"/>
            <a:ext cx="2555776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⑤ 수업정보 기입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4" name="줄무늬가 있는 오른쪽 화살표 23"/>
          <p:cNvSpPr/>
          <p:nvPr/>
        </p:nvSpPr>
        <p:spPr>
          <a:xfrm rot="14034197">
            <a:off x="5957942" y="3516867"/>
            <a:ext cx="445737" cy="448905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552" y="4580835"/>
            <a:ext cx="7920880" cy="1800493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참고사항</a:t>
            </a:r>
            <a:endParaRPr lang="en-US" altLang="ko-KR" sz="22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marL="457200" indent="-457200" algn="ctr">
              <a:buAutoNum type="arabicPeriod"/>
            </a:pP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총 수업시간은 </a:t>
            </a:r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1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학점을 </a:t>
            </a:r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15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시간으로 환산해 입력해주십시오</a:t>
            </a:r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  <a:p>
            <a:pPr marL="457200" indent="-457200" algn="ctr">
              <a:buAutoNum type="arabicPeriod"/>
            </a:pP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교과목은 </a:t>
            </a:r>
            <a:r>
              <a:rPr lang="en-US" altLang="ko-KR" sz="22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1</a:t>
            </a:r>
            <a:r>
              <a:rPr lang="ko-KR" altLang="en-US" sz="22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과목 이상 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반드시 입력해주시기 바랍니다</a:t>
            </a:r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  <a:p>
            <a:pPr marL="457200" indent="-457200" algn="ctr">
              <a:buAutoNum type="arabicPeriod"/>
            </a:pP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관련자료에는 수업 강의계획서 등을 첨부버튼을 클릭해 </a:t>
            </a:r>
            <a:endParaRPr lang="en-US" altLang="ko-KR" sz="22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marL="457200" indent="-457200" algn="ctr"/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업로드 해주시길 바랍니다</a:t>
            </a:r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7308304" y="2708920"/>
            <a:ext cx="504056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내용 개체 틀 17" descr="학생_국외수학허가신청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6480720" cy="5184576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 3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851920" y="1988840"/>
            <a:ext cx="648072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187624" y="1484784"/>
            <a:ext cx="2448272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임시저장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7" name="줄무늬가 있는 오른쪽 화살표 16"/>
          <p:cNvSpPr/>
          <p:nvPr/>
        </p:nvSpPr>
        <p:spPr>
          <a:xfrm rot="1918005">
            <a:off x="3497978" y="1713340"/>
            <a:ext cx="439973" cy="421078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6084168" y="1988840"/>
            <a:ext cx="792088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868144" y="2564904"/>
            <a:ext cx="2592288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교과구분확인서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제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전공과목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</a:p>
        </p:txBody>
      </p:sp>
      <p:sp>
        <p:nvSpPr>
          <p:cNvPr id="10" name="줄무늬가 있는 오른쪽 화살표 9"/>
          <p:cNvSpPr/>
          <p:nvPr/>
        </p:nvSpPr>
        <p:spPr>
          <a:xfrm rot="14045647">
            <a:off x="6667783" y="2151966"/>
            <a:ext cx="439973" cy="421078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 descr="학생_국외수학허가신청4(교과구분확인서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5335924" cy="4680520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 4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1124744"/>
            <a:ext cx="3888432" cy="1569660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제</a:t>
            </a:r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전공 과목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인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경우에만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교과구분확인신청서를 출력해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제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전공 과 사무실에서 승인을 받습니다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580112" y="4221088"/>
            <a:ext cx="504056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줄무늬가 있는 오른쪽 화살표 18"/>
          <p:cNvSpPr/>
          <p:nvPr/>
        </p:nvSpPr>
        <p:spPr>
          <a:xfrm rot="8627334">
            <a:off x="4867749" y="2505855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56176" y="3212976"/>
            <a:ext cx="2987824" cy="3170099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승인 받은 </a:t>
            </a:r>
            <a:endParaRPr lang="en-US" altLang="ko-KR" sz="2400" dirty="0" smtClean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교과구분확인서</a:t>
            </a:r>
            <a:r>
              <a:rPr lang="en-US" altLang="ko-KR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지도교수추천서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를 </a:t>
            </a:r>
            <a:r>
              <a:rPr lang="ko-KR" altLang="en-US" sz="2400" dirty="0" err="1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스캔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해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첨부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합니다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 </a:t>
            </a: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또는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교과구분확인서나 지도교수추천서를 학과로 제출하면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학과에서 업로드해줄 수 있습니다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.)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0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* </a:t>
            </a:r>
            <a:r>
              <a:rPr lang="ko-KR" altLang="en-US" sz="20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스캔은 </a:t>
            </a:r>
            <a:r>
              <a:rPr lang="en-US" altLang="ko-KR" sz="2000" dirty="0" err="1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pdf</a:t>
            </a:r>
            <a:r>
              <a:rPr lang="en-US" altLang="ko-KR" sz="20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파일로</a:t>
            </a:r>
            <a:endParaRPr lang="ko-KR" altLang="en-US" sz="2000" dirty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8" name="줄무늬가 있는 오른쪽 화살표 17"/>
          <p:cNvSpPr/>
          <p:nvPr/>
        </p:nvSpPr>
        <p:spPr>
          <a:xfrm rot="8627334">
            <a:off x="5731844" y="3801998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487</Words>
  <Application>Microsoft Office PowerPoint</Application>
  <PresentationFormat>화면 슬라이드 쇼(4:3)</PresentationFormat>
  <Paragraphs>114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4" baseType="lpstr">
      <vt:lpstr>맑은 고딕</vt:lpstr>
      <vt:lpstr>한컴 윤고딕 250</vt:lpstr>
      <vt:lpstr>Arial</vt:lpstr>
      <vt:lpstr>Office 테마</vt:lpstr>
      <vt:lpstr>온라인으로  국외수학허가·변경·학점인정 신청하는 방법 (학생용)</vt:lpstr>
      <vt:lpstr>온라인으로  국외수학허가 신청하는 방법</vt:lpstr>
      <vt:lpstr>국외수학허가신청 STEP.1</vt:lpstr>
      <vt:lpstr>국외수학허가신청 STEP.2</vt:lpstr>
      <vt:lpstr>국외수학허가신청 STEP.2</vt:lpstr>
      <vt:lpstr>국외수학허가신청 STEP. 2</vt:lpstr>
      <vt:lpstr>국외수학허가신청 STEP. 2</vt:lpstr>
      <vt:lpstr>국외수학허가신청 STEP. 3</vt:lpstr>
      <vt:lpstr>국외수학허가신청 STEP. 4</vt:lpstr>
      <vt:lpstr>국외수학허가신청 STEP.5</vt:lpstr>
      <vt:lpstr>국외수학허가신청 STEP.6</vt:lpstr>
      <vt:lpstr>국외수학허가신청 STEP.7</vt:lpstr>
      <vt:lpstr>국외수학허가 신청완료</vt:lpstr>
      <vt:lpstr>온라인으로  국외수학변경 신청하는 방법</vt:lpstr>
      <vt:lpstr>국외수학변경신청 STEP.1</vt:lpstr>
      <vt:lpstr>국외수학변경신청 STEP.2</vt:lpstr>
      <vt:lpstr>국외수학변경신청 STEP.3</vt:lpstr>
      <vt:lpstr>국외수학변경신청 STEP. 4</vt:lpstr>
      <vt:lpstr>국외수학변경신청 STEP.5</vt:lpstr>
      <vt:lpstr>국외수학변경신청 STEP.6</vt:lpstr>
      <vt:lpstr>국외수학변경신청 STEP.7</vt:lpstr>
      <vt:lpstr>국외수학변경 신청완료</vt:lpstr>
      <vt:lpstr>온라인으로  국외수학학점인정 신청하는 방법</vt:lpstr>
      <vt:lpstr>국외수학학점인정신청 STEP.1</vt:lpstr>
      <vt:lpstr>국외수학학점인정신청 STEP.2</vt:lpstr>
      <vt:lpstr>국외수학학점인정신청 STEP.3</vt:lpstr>
      <vt:lpstr>국외수학학점인정신청 STEP.4</vt:lpstr>
      <vt:lpstr>국외수학학점인정신청 STEP.5</vt:lpstr>
      <vt:lpstr>국외수학학점인정신청 STEP.6</vt:lpstr>
      <vt:lpstr>국외수학학점인정신청 STEP.7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온라인으로 전과 신청하는 방법</dc:title>
  <dc:creator>user</dc:creator>
  <cp:lastModifiedBy>User</cp:lastModifiedBy>
  <cp:revision>171</cp:revision>
  <dcterms:created xsi:type="dcterms:W3CDTF">2013-12-19T01:24:18Z</dcterms:created>
  <dcterms:modified xsi:type="dcterms:W3CDTF">2016-02-22T05:28:02Z</dcterms:modified>
</cp:coreProperties>
</file>