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</p:sldIdLst>
  <p:sldSz cx="6858000" cy="9144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20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31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87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07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80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06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1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2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87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86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09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0DBB-1ECA-4EDA-A7A7-DDF602F69585}" type="datetimeFigureOut">
              <a:rPr lang="ko-KR" altLang="en-US" smtClean="0"/>
              <a:t>2016-10-28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778B-72F1-49DE-ADFA-3E06709853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26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vasai.com/" TargetMode="External"/><Relationship Id="rId2" Type="http://schemas.openxmlformats.org/officeDocument/2006/relationships/hyperlink" Target="http://www.infraware-global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elvashealthca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7" b="32551"/>
          <a:stretch/>
        </p:blipFill>
        <p:spPr bwMode="auto">
          <a:xfrm>
            <a:off x="193640" y="-1"/>
            <a:ext cx="1577408" cy="644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그림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79" y="15875"/>
            <a:ext cx="1257300" cy="628650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74" y="15875"/>
            <a:ext cx="1346733" cy="628650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 rotWithShape="1">
          <a:blip r:embed="rId5"/>
          <a:srcRect t="16476" r="1174" b="7404"/>
          <a:stretch/>
        </p:blipFill>
        <p:spPr bwMode="auto">
          <a:xfrm>
            <a:off x="356135" y="1201324"/>
            <a:ext cx="6189043" cy="2684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56133" y="4441208"/>
            <a:ext cx="6189043" cy="1147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차별화된 소프트웨어 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AI </a:t>
            </a:r>
            <a:r>
              <a:rPr lang="ko-KR" altLang="en-US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기술을 통해 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더 스마트한 삶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컨텐츠가 풍부한 삶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더 건강한 삶을 만들어가는 </a:t>
            </a:r>
            <a:endParaRPr lang="en-US" altLang="ko-KR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ko-KR" alt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인프라웨어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셀바스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AI, </a:t>
            </a:r>
            <a:r>
              <a:rPr lang="ko-KR" altLang="en-US" sz="1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셀바스헬스케어에서 더 멋진 미래를 함께 만들어가세요</a:t>
            </a: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55636" y="6035040"/>
            <a:ext cx="6390040" cy="2839453"/>
            <a:chOff x="105878" y="1684421"/>
            <a:chExt cx="6593305" cy="2839453"/>
          </a:xfrm>
        </p:grpSpPr>
        <p:sp>
          <p:nvSpPr>
            <p:cNvPr id="10" name="TextBox 9"/>
            <p:cNvSpPr txBox="1"/>
            <p:nvPr/>
          </p:nvSpPr>
          <p:spPr>
            <a:xfrm>
              <a:off x="105878" y="1684421"/>
              <a:ext cx="65933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/>
                <a:t>▶ 모집기간 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: 2016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년 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10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월 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31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일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(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월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) ~ 2016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년 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11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월 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13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일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(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일</a:t>
              </a:r>
              <a:r>
                <a:rPr lang="en-US" altLang="ko-KR" sz="1200" dirty="0" smtClean="0">
                  <a:solidFill>
                    <a:srgbClr val="C00000"/>
                  </a:solidFill>
                </a:rPr>
                <a:t>) _ 2</a:t>
              </a:r>
              <a:r>
                <a:rPr lang="ko-KR" altLang="en-US" sz="1200" smtClean="0">
                  <a:solidFill>
                    <a:srgbClr val="C00000"/>
                  </a:solidFill>
                </a:rPr>
                <a:t>주간</a:t>
              </a:r>
              <a:endParaRPr lang="en-US" altLang="ko-KR" sz="1200" dirty="0" smtClean="0">
                <a:solidFill>
                  <a:srgbClr val="C00000"/>
                </a:solidFill>
              </a:endParaRPr>
            </a:p>
            <a:p>
              <a:endParaRPr lang="en-US" altLang="ko-KR" sz="1200" dirty="0"/>
            </a:p>
            <a:p>
              <a:r>
                <a:rPr lang="ko-KR" altLang="en-US" sz="1200" dirty="0" smtClean="0"/>
                <a:t>▶ 모집인원 </a:t>
              </a:r>
              <a:r>
                <a:rPr lang="en-US" altLang="ko-KR" sz="1200" dirty="0" smtClean="0"/>
                <a:t>: </a:t>
              </a:r>
              <a:r>
                <a:rPr lang="ko-KR" altLang="en-US" sz="1200" smtClean="0"/>
                <a:t>각 회사별 </a:t>
              </a:r>
              <a:r>
                <a:rPr lang="en-US" altLang="ko-KR" sz="1200" dirty="0" smtClean="0"/>
                <a:t>00</a:t>
              </a:r>
              <a:r>
                <a:rPr lang="ko-KR" altLang="en-US" sz="1200" smtClean="0"/>
                <a:t>명</a:t>
              </a:r>
              <a:endParaRPr lang="en-US" altLang="ko-KR" sz="1200" dirty="0" smtClean="0"/>
            </a:p>
            <a:p>
              <a:endParaRPr lang="en-US" altLang="ko-KR" sz="1200" dirty="0" smtClean="0"/>
            </a:p>
            <a:p>
              <a:r>
                <a:rPr lang="ko-KR" altLang="en-US" sz="1200" dirty="0" smtClean="0"/>
                <a:t>▶ 지원방법 </a:t>
              </a:r>
              <a:r>
                <a:rPr lang="en-US" altLang="ko-KR" sz="1200" dirty="0" smtClean="0"/>
                <a:t>: </a:t>
              </a:r>
              <a:r>
                <a:rPr lang="ko-KR" altLang="en-US" sz="1200" smtClean="0"/>
                <a:t>홈페이지 접수</a:t>
              </a:r>
              <a:r>
                <a:rPr lang="en-US" altLang="ko-KR" sz="1200" dirty="0" smtClean="0"/>
                <a:t>(infraware.saramin.co.kr)</a:t>
              </a:r>
            </a:p>
            <a:p>
              <a:endParaRPr lang="en-US" altLang="ko-KR" sz="1200" dirty="0" smtClean="0"/>
            </a:p>
            <a:p>
              <a:r>
                <a:rPr lang="ko-KR" altLang="en-US" sz="1200" dirty="0" smtClean="0"/>
                <a:t>▶ 전형절차</a:t>
              </a:r>
              <a:endParaRPr lang="en-US" altLang="ko-KR" sz="1200" dirty="0"/>
            </a:p>
            <a:p>
              <a:endParaRPr lang="en-US" altLang="ko-KR" sz="1200" dirty="0"/>
            </a:p>
          </p:txBody>
        </p:sp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6"/>
            <a:srcRect l="6656" t="28908" r="5922" b="30752"/>
            <a:stretch/>
          </p:blipFill>
          <p:spPr>
            <a:xfrm>
              <a:off x="413889" y="3128210"/>
              <a:ext cx="5476383" cy="1395664"/>
            </a:xfrm>
            <a:prstGeom prst="rect">
              <a:avLst/>
            </a:prstGeom>
          </p:spPr>
        </p:pic>
      </p:grpSp>
      <p:cxnSp>
        <p:nvCxnSpPr>
          <p:cNvPr id="13" name="직선 연결선 12"/>
          <p:cNvCxnSpPr/>
          <p:nvPr/>
        </p:nvCxnSpPr>
        <p:spPr>
          <a:xfrm>
            <a:off x="356135" y="5854572"/>
            <a:ext cx="618904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6134" y="757044"/>
            <a:ext cx="61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2017</a:t>
            </a:r>
            <a:r>
              <a:rPr lang="ko-KR" altLang="en-US" smtClean="0"/>
              <a:t>년 상반기 셀바스</a:t>
            </a:r>
            <a:r>
              <a:rPr lang="en-US" altLang="ko-KR" dirty="0" smtClean="0"/>
              <a:t>(</a:t>
            </a:r>
            <a:r>
              <a:rPr lang="ko-KR" altLang="en-US" smtClean="0"/>
              <a:t>인프라웨어</a:t>
            </a:r>
            <a:r>
              <a:rPr lang="en-US" altLang="ko-KR" dirty="0" smtClean="0"/>
              <a:t>)</a:t>
            </a:r>
            <a:r>
              <a:rPr lang="ko-KR" altLang="en-US" smtClean="0"/>
              <a:t> 그룹 신입공채</a:t>
            </a: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8005" y="3886196"/>
            <a:ext cx="6189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※ </a:t>
            </a:r>
            <a:r>
              <a:rPr lang="ko-KR" alt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인프라웨어가 지난 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ko-KR" alt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월부 셀바스로 그룹명을 변경하였습니다</a:t>
            </a:r>
            <a:r>
              <a:rPr lang="en-US" altLang="ko-K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ko-KR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64060"/>
              </p:ext>
            </p:extLst>
          </p:nvPr>
        </p:nvGraphicFramePr>
        <p:xfrm>
          <a:off x="0" y="471884"/>
          <a:ext cx="6824133" cy="73254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1522"/>
                <a:gridCol w="616017"/>
                <a:gridCol w="442762"/>
                <a:gridCol w="1068404"/>
                <a:gridCol w="3476325"/>
                <a:gridCol w="489103"/>
              </a:tblGrid>
              <a:tr h="3791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회사명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 smtClean="0">
                          <a:effectLst/>
                        </a:rPr>
                        <a:t>모집</a:t>
                      </a:r>
                      <a:endParaRPr lang="en-US" altLang="ko-KR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b="1" u="none" strike="noStrike" dirty="0" smtClean="0">
                          <a:effectLst/>
                        </a:rPr>
                        <a:t>분야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 smtClean="0">
                          <a:effectLst/>
                        </a:rPr>
                        <a:t>채용</a:t>
                      </a:r>
                      <a:endParaRPr lang="en-US" altLang="ko-KR" sz="9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b="1" u="none" strike="noStrike" dirty="0" smtClean="0">
                          <a:effectLst/>
                        </a:rPr>
                        <a:t>구분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>
                          <a:effectLst/>
                        </a:rPr>
                        <a:t>담당업무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자격요건 </a:t>
                      </a:r>
                      <a:r>
                        <a:rPr lang="en-US" altLang="ko-KR" sz="900" b="1" u="none" strike="noStrike" dirty="0" smtClean="0">
                          <a:effectLst/>
                        </a:rPr>
                        <a:t>/</a:t>
                      </a:r>
                      <a:r>
                        <a:rPr lang="ko-KR" altLang="en-US" sz="900" b="1" u="none" strike="noStrike" smtClean="0">
                          <a:effectLst/>
                        </a:rPr>
                        <a:t> 보유기술 및 우대사항</a:t>
                      </a:r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effectLst/>
                        </a:rPr>
                        <a:t>근무지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>
                    <a:solidFill>
                      <a:schemeClr val="bg2"/>
                    </a:solidFill>
                  </a:tcPr>
                </a:tc>
              </a:tr>
              <a:tr h="124374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</a:rPr>
                        <a:t>인프라웨어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SW </a:t>
                      </a:r>
                      <a:r>
                        <a:rPr lang="ko-KR" altLang="en-US" sz="900" u="none" strike="noStrike">
                          <a:effectLst/>
                        </a:rPr>
                        <a:t>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신입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</a:rPr>
                        <a:t>폴라리스오피스</a:t>
                      </a:r>
                      <a:r>
                        <a:rPr lang="ko-KR" altLang="en-US" sz="900" u="none" strike="noStrike" dirty="0">
                          <a:effectLst/>
                        </a:rPr>
                        <a:t/>
                      </a:r>
                      <a:br>
                        <a:rPr lang="ko-KR" altLang="en-US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 smtClean="0">
                          <a:effectLst/>
                        </a:rPr>
                        <a:t>SW</a:t>
                      </a:r>
                      <a:r>
                        <a:rPr lang="ko-KR" altLang="en-US" sz="900" u="none" strike="noStrike" smtClean="0">
                          <a:effectLst/>
                        </a:rPr>
                        <a:t>연구 및 개발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[</a:t>
                      </a:r>
                      <a:r>
                        <a:rPr lang="ko-KR" altLang="en-US" sz="900" u="none" strike="noStrike">
                          <a:effectLst/>
                        </a:rPr>
                        <a:t>자격요건</a:t>
                      </a:r>
                      <a:r>
                        <a:rPr lang="en-US" altLang="ko-KR" sz="900" u="none" strike="noStrike" dirty="0">
                          <a:effectLst/>
                        </a:rPr>
                        <a:t>] 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 - </a:t>
                      </a:r>
                      <a:r>
                        <a:rPr lang="en-US" altLang="ko-KR" sz="900" u="none" strike="noStrike" dirty="0">
                          <a:effectLst/>
                        </a:rPr>
                        <a:t>4</a:t>
                      </a:r>
                      <a:r>
                        <a:rPr lang="ko-KR" altLang="en-US" sz="900" u="none" strike="noStrike">
                          <a:effectLst/>
                        </a:rPr>
                        <a:t>년제 컴퓨터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전산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전자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수학 계열 공과대학 졸업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예정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r>
                        <a:rPr lang="ko-KR" altLang="en-US" sz="900" u="none" strike="noStrike">
                          <a:effectLst/>
                        </a:rPr>
                        <a:t>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 </a:t>
                      </a:r>
                      <a:r>
                        <a:rPr lang="ko-KR" altLang="en-US" sz="900" u="none" strike="noStrike" smtClean="0">
                          <a:effectLst/>
                        </a:rPr>
                        <a:t>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- </a:t>
                      </a:r>
                      <a:r>
                        <a:rPr lang="en-US" altLang="ko-KR" sz="900" u="none" strike="noStrike" dirty="0">
                          <a:effectLst/>
                        </a:rPr>
                        <a:t>C, C++ </a:t>
                      </a:r>
                      <a:r>
                        <a:rPr lang="ko-KR" altLang="en-US" sz="900" u="none" strike="noStrike">
                          <a:effectLst/>
                        </a:rPr>
                        <a:t>개발 가능자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/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[</a:t>
                      </a:r>
                      <a:r>
                        <a:rPr lang="ko-KR" altLang="en-US" sz="900" u="none" strike="noStrike" smtClean="0">
                          <a:effectLst/>
                        </a:rPr>
                        <a:t>보유기술 및 우대사항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]</a:t>
                      </a:r>
                      <a:r>
                        <a:rPr lang="en-US" altLang="ko-KR" sz="900" u="none" strike="noStrike" dirty="0">
                          <a:effectLst/>
                        </a:rPr>
                        <a:t/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 - </a:t>
                      </a:r>
                      <a:r>
                        <a:rPr lang="en-US" altLang="ko-KR" sz="900" u="none" strike="noStrike" dirty="0">
                          <a:effectLst/>
                        </a:rPr>
                        <a:t>Linux, Mobile Platform, iOS, Android, Windows </a:t>
                      </a:r>
                      <a:r>
                        <a:rPr lang="ko-KR" altLang="en-US" sz="900" u="none" strike="noStrike">
                          <a:effectLst/>
                        </a:rPr>
                        <a:t>프로그램 </a:t>
                      </a:r>
                      <a:r>
                        <a:rPr lang="ko-KR" altLang="en-US" sz="900" u="none" strike="noStrike" smtClean="0">
                          <a:effectLst/>
                        </a:rPr>
                        <a:t>개발경험</a:t>
                      </a:r>
                      <a:r>
                        <a:rPr lang="ko-KR" altLang="en-US" sz="900" u="none" strike="noStrike">
                          <a:effectLst/>
                        </a:rPr>
                        <a:t/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ko-KR" altLang="en-US" sz="900" u="none" strike="noStrike" smtClean="0">
                          <a:effectLst/>
                        </a:rPr>
                        <a:t> </a:t>
                      </a:r>
                      <a:endParaRPr lang="en-US" altLang="ko-KR" sz="9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n-US" altLang="ko-KR" sz="900" u="none" strike="noStrike" dirty="0" smtClean="0">
                          <a:effectLst/>
                        </a:rPr>
                        <a:t>  * </a:t>
                      </a:r>
                      <a:r>
                        <a:rPr lang="ko-KR" altLang="en-US" sz="900" u="none" strike="noStrike" smtClean="0">
                          <a:effectLst/>
                        </a:rPr>
                        <a:t>참고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: </a:t>
                      </a:r>
                      <a:r>
                        <a:rPr lang="ko-KR" altLang="en-US" sz="900" u="none" strike="noStrike" smtClean="0">
                          <a:effectLst/>
                        </a:rPr>
                        <a:t>석사이상 </a:t>
                      </a:r>
                      <a:r>
                        <a:rPr lang="ko-KR" altLang="en-US" sz="900" u="none" strike="noStrike">
                          <a:effectLst/>
                        </a:rPr>
                        <a:t>병역특례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전문연구요원</a:t>
                      </a:r>
                      <a:r>
                        <a:rPr lang="en-US" altLang="ko-KR" sz="900" u="none" strike="noStrike" dirty="0">
                          <a:effectLst/>
                        </a:rPr>
                        <a:t>) </a:t>
                      </a:r>
                      <a:r>
                        <a:rPr lang="ko-KR" altLang="en-US" sz="900" u="none" strike="noStrike">
                          <a:effectLst/>
                        </a:rPr>
                        <a:t>지원 가능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서울</a:t>
                      </a:r>
                      <a:br>
                        <a:rPr lang="ko-KR" altLang="en-US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반포동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</a:tr>
              <a:tr h="14611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주</a:t>
                      </a:r>
                      <a:r>
                        <a:rPr lang="en-US" altLang="ko-KR" sz="900" u="none" strike="noStrike">
                          <a:effectLst/>
                        </a:rPr>
                        <a:t>)</a:t>
                      </a:r>
                      <a:r>
                        <a:rPr lang="ko-KR" altLang="en-US" sz="900" u="none" strike="noStrike">
                          <a:effectLst/>
                        </a:rPr>
                        <a:t>셀바스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en-US" sz="900" u="none" strike="noStrike">
                          <a:effectLst/>
                        </a:rPr>
                        <a:t>AI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 SW </a:t>
                      </a:r>
                      <a:r>
                        <a:rPr lang="ko-KR" altLang="en-US" sz="900" u="none" strike="noStrike">
                          <a:effectLst/>
                        </a:rPr>
                        <a:t>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신입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AI</a:t>
                      </a:r>
                      <a:r>
                        <a:rPr lang="ko-KR" altLang="en-US" sz="900" u="none" strike="noStrike">
                          <a:effectLst/>
                        </a:rPr>
                        <a:t>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[</a:t>
                      </a:r>
                      <a:r>
                        <a:rPr lang="ko-KR" altLang="en-US" sz="900" u="none" strike="noStrike">
                          <a:effectLst/>
                        </a:rPr>
                        <a:t>자격 요건</a:t>
                      </a:r>
                      <a:r>
                        <a:rPr lang="en-US" altLang="ko-KR" sz="900" u="none" strike="noStrike" dirty="0">
                          <a:effectLst/>
                        </a:rPr>
                        <a:t>]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</a:t>
                      </a:r>
                      <a:r>
                        <a:rPr lang="ko-KR" altLang="en-US" sz="900" u="none" strike="noStrike">
                          <a:effectLst/>
                        </a:rPr>
                        <a:t>기계학습</a:t>
                      </a:r>
                      <a:r>
                        <a:rPr lang="en-US" altLang="ko-KR" sz="900" u="none" strike="noStrike" dirty="0">
                          <a:effectLst/>
                        </a:rPr>
                        <a:t>(Machine Learning) </a:t>
                      </a:r>
                      <a:r>
                        <a:rPr lang="ko-KR" altLang="en-US" sz="900" u="none" strike="noStrike">
                          <a:effectLst/>
                        </a:rPr>
                        <a:t>및 자연어처리</a:t>
                      </a:r>
                      <a:r>
                        <a:rPr lang="en-US" altLang="ko-KR" sz="900" u="none" strike="noStrike" dirty="0">
                          <a:effectLst/>
                        </a:rPr>
                        <a:t>(NLP: Natural  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   Language Processing) </a:t>
                      </a:r>
                      <a:r>
                        <a:rPr lang="ko-KR" altLang="en-US" sz="900" u="none" strike="noStrike">
                          <a:effectLst/>
                        </a:rPr>
                        <a:t>분야 전공자 </a:t>
                      </a:r>
                      <a:r>
                        <a:rPr lang="en-US" altLang="ko-KR" sz="900" u="none" strike="noStrike" dirty="0">
                          <a:effectLst/>
                        </a:rPr>
                        <a:t>or </a:t>
                      </a:r>
                      <a:r>
                        <a:rPr lang="ko-KR" altLang="en-US" sz="900" u="none" strike="noStrike">
                          <a:effectLst/>
                        </a:rPr>
                        <a:t>졸업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예정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r>
                        <a:rPr lang="ko-KR" altLang="en-US" sz="900" u="none" strike="noStrike">
                          <a:effectLst/>
                        </a:rPr>
                        <a:t>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/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[</a:t>
                      </a:r>
                      <a:r>
                        <a:rPr lang="ko-KR" altLang="en-US" sz="900" u="none" strike="noStrike" smtClean="0">
                          <a:effectLst/>
                        </a:rPr>
                        <a:t>보유기술 및 우대사항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]</a:t>
                      </a:r>
                      <a:r>
                        <a:rPr lang="en-US" altLang="ko-KR" sz="900" u="none" strike="noStrike" dirty="0">
                          <a:effectLst/>
                        </a:rPr>
                        <a:t/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</a:t>
                      </a:r>
                      <a:r>
                        <a:rPr lang="ko-KR" altLang="en-US" sz="900" u="none" strike="noStrike">
                          <a:effectLst/>
                        </a:rPr>
                        <a:t>기계학습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인공신경망 기술 중 </a:t>
                      </a:r>
                      <a:r>
                        <a:rPr lang="en-US" altLang="ko-KR" sz="900" u="none" strike="noStrike" dirty="0">
                          <a:effectLst/>
                        </a:rPr>
                        <a:t>DNN, CNN, RNN</a:t>
                      </a:r>
                      <a:r>
                        <a:rPr lang="ko-KR" altLang="en-US" sz="900" u="none" strike="noStrike">
                          <a:effectLst/>
                        </a:rPr>
                        <a:t>등 딥러닝 알고리즘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</a:t>
                      </a:r>
                      <a:r>
                        <a:rPr lang="ko-KR" altLang="en-US" sz="900" u="none" strike="noStrike">
                          <a:effectLst/>
                        </a:rPr>
                        <a:t>자연어처리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형태소분석</a:t>
                      </a:r>
                      <a:r>
                        <a:rPr lang="en-US" altLang="ko-KR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effectLst/>
                        </a:rPr>
                        <a:t>구문분석</a:t>
                      </a:r>
                      <a:r>
                        <a:rPr lang="en-US" altLang="ko-KR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effectLst/>
                        </a:rPr>
                        <a:t>의미분석 등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C/C++, Java, Python </a:t>
                      </a:r>
                      <a:r>
                        <a:rPr lang="ko-KR" altLang="en-US" sz="900" u="none" strike="noStrike">
                          <a:effectLst/>
                        </a:rPr>
                        <a:t>등 다양한 언어 사용 가능자 </a:t>
                      </a:r>
                      <a:r>
                        <a:rPr lang="ko-KR" altLang="en-US" sz="900" u="none" strike="noStrike" smtClean="0">
                          <a:effectLst/>
                        </a:rPr>
                        <a:t>우대</a:t>
                      </a:r>
                      <a:endParaRPr lang="en-US" altLang="ko-KR" sz="900" u="none" strike="noStrike" dirty="0" smtClean="0">
                        <a:effectLst/>
                      </a:endParaRPr>
                    </a:p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u="none" strike="noStrike" dirty="0" smtClean="0">
                          <a:effectLst/>
                        </a:rPr>
                        <a:t> * </a:t>
                      </a:r>
                      <a:r>
                        <a:rPr lang="ko-KR" altLang="en-US" sz="900" u="none" strike="noStrike" smtClean="0">
                          <a:effectLst/>
                        </a:rPr>
                        <a:t>참고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: </a:t>
                      </a:r>
                      <a:r>
                        <a:rPr lang="ko-KR" altLang="en-US" sz="900" u="none" strike="noStrike" smtClean="0">
                          <a:effectLst/>
                        </a:rPr>
                        <a:t>석사이상 병역특례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(</a:t>
                      </a:r>
                      <a:r>
                        <a:rPr lang="ko-KR" altLang="en-US" sz="900" u="none" strike="noStrike" smtClean="0">
                          <a:effectLst/>
                        </a:rPr>
                        <a:t>전문연구요원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) </a:t>
                      </a:r>
                      <a:r>
                        <a:rPr lang="ko-KR" altLang="en-US" sz="900" u="none" strike="noStrike" smtClean="0">
                          <a:effectLst/>
                        </a:rPr>
                        <a:t>지원 가능</a:t>
                      </a:r>
                      <a:endParaRPr lang="ko-KR" altLang="en-US" sz="9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950" marR="3950" marT="395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서울</a:t>
                      </a:r>
                      <a:br>
                        <a:rPr lang="ko-KR" altLang="en-US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가산동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</a:tr>
              <a:tr h="10415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effectLst/>
                        </a:rPr>
                        <a:t>신입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영상처리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[</a:t>
                      </a:r>
                      <a:r>
                        <a:rPr lang="ko-KR" altLang="en-US" sz="900" u="none" strike="noStrike">
                          <a:effectLst/>
                        </a:rPr>
                        <a:t>자격 요건</a:t>
                      </a:r>
                      <a:r>
                        <a:rPr lang="en-US" altLang="ko-KR" sz="900" u="none" strike="noStrike" dirty="0">
                          <a:effectLst/>
                        </a:rPr>
                        <a:t>]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</a:t>
                      </a:r>
                      <a:r>
                        <a:rPr lang="ko-KR" altLang="en-US" sz="900" u="none" strike="noStrike">
                          <a:effectLst/>
                        </a:rPr>
                        <a:t>영상처리</a:t>
                      </a:r>
                      <a:r>
                        <a:rPr lang="en-US" altLang="ko-KR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effectLst/>
                        </a:rPr>
                        <a:t>패턴인식</a:t>
                      </a:r>
                      <a:r>
                        <a:rPr lang="en-US" altLang="ko-KR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effectLst/>
                        </a:rPr>
                        <a:t>머신러닝 전공 또는 유경험자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 </a:t>
                      </a:r>
                      <a:r>
                        <a:rPr lang="en-US" altLang="ko-KR" sz="900" u="none" strike="noStrike" dirty="0">
                          <a:effectLst/>
                        </a:rPr>
                        <a:t>- </a:t>
                      </a:r>
                      <a:r>
                        <a:rPr lang="ko-KR" altLang="en-US" sz="900" u="none" strike="noStrike">
                          <a:effectLst/>
                        </a:rPr>
                        <a:t>전산계열 학위 소지자 </a:t>
                      </a:r>
                      <a:r>
                        <a:rPr lang="en-US" altLang="ko-KR" sz="900" u="none" strike="noStrike" dirty="0">
                          <a:effectLst/>
                        </a:rPr>
                        <a:t>or </a:t>
                      </a:r>
                      <a:r>
                        <a:rPr lang="ko-KR" altLang="en-US" sz="900" u="none" strike="noStrike">
                          <a:effectLst/>
                        </a:rPr>
                        <a:t>졸업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예정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r>
                        <a:rPr lang="ko-KR" altLang="en-US" sz="900" u="none" strike="noStrike">
                          <a:effectLst/>
                        </a:rPr>
                        <a:t>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/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[</a:t>
                      </a:r>
                      <a:r>
                        <a:rPr lang="ko-KR" altLang="en-US" sz="900" u="none" strike="noStrike" smtClean="0">
                          <a:effectLst/>
                        </a:rPr>
                        <a:t>보유기술 및 우대사항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]</a:t>
                      </a:r>
                      <a:r>
                        <a:rPr lang="en-US" altLang="ko-KR" sz="900" u="none" strike="noStrike" dirty="0">
                          <a:effectLst/>
                        </a:rPr>
                        <a:t/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</a:t>
                      </a:r>
                      <a:r>
                        <a:rPr lang="ko-KR" altLang="en-US" sz="900" u="none" strike="noStrike">
                          <a:effectLst/>
                        </a:rPr>
                        <a:t>영상 전처리</a:t>
                      </a:r>
                      <a:r>
                        <a:rPr lang="en-US" altLang="ko-KR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>
                          <a:effectLst/>
                        </a:rPr>
                        <a:t>신경망</a:t>
                      </a:r>
                      <a:r>
                        <a:rPr lang="en-US" altLang="ko-KR" sz="900" u="none" strike="noStrike" dirty="0">
                          <a:effectLst/>
                        </a:rPr>
                        <a:t>, Deep Learning, 2D </a:t>
                      </a:r>
                      <a:r>
                        <a:rPr lang="ko-KR" altLang="en-US" sz="900" u="none" strike="noStrike">
                          <a:effectLst/>
                        </a:rPr>
                        <a:t>영상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문자 인식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550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신입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음성개발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[</a:t>
                      </a:r>
                      <a:r>
                        <a:rPr lang="ko-KR" altLang="en-US" sz="900" u="none" strike="noStrike">
                          <a:effectLst/>
                        </a:rPr>
                        <a:t>자격 요건</a:t>
                      </a:r>
                      <a:r>
                        <a:rPr lang="en-US" altLang="ko-KR" sz="900" u="none" strike="noStrike" dirty="0">
                          <a:effectLst/>
                        </a:rPr>
                        <a:t>]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</a:t>
                      </a:r>
                      <a:r>
                        <a:rPr lang="ko-KR" altLang="en-US" sz="900" u="none" strike="noStrike">
                          <a:effectLst/>
                        </a:rPr>
                        <a:t>음성인식엔진 및 학습툴 관련 학위 소지자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/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[</a:t>
                      </a:r>
                      <a:r>
                        <a:rPr lang="ko-KR" altLang="en-US" sz="900" u="none" strike="noStrike">
                          <a:effectLst/>
                        </a:rPr>
                        <a:t>보유 </a:t>
                      </a:r>
                      <a:r>
                        <a:rPr lang="ko-KR" altLang="en-US" sz="900" u="none" strike="noStrike" smtClean="0">
                          <a:effectLst/>
                        </a:rPr>
                        <a:t>기술 및 우대사항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]</a:t>
                      </a:r>
                      <a:r>
                        <a:rPr lang="en-US" altLang="ko-KR" sz="900" u="none" strike="noStrike" dirty="0">
                          <a:effectLst/>
                        </a:rPr>
                        <a:t/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Windows, Android </a:t>
                      </a:r>
                      <a:r>
                        <a:rPr lang="ko-KR" altLang="en-US" sz="900" u="none" strike="noStrike">
                          <a:effectLst/>
                        </a:rPr>
                        <a:t>환경에서 </a:t>
                      </a:r>
                      <a:r>
                        <a:rPr lang="en-US" altLang="ko-KR" sz="900" u="none" strike="noStrike" dirty="0">
                          <a:effectLst/>
                        </a:rPr>
                        <a:t>C/C++, Java </a:t>
                      </a:r>
                      <a:r>
                        <a:rPr lang="ko-KR" altLang="en-US" sz="900" u="none" strike="noStrike">
                          <a:effectLst/>
                        </a:rPr>
                        <a:t>등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768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㈜셀바스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헬스케어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SW </a:t>
                      </a:r>
                      <a:r>
                        <a:rPr lang="ko-KR" altLang="en-US" sz="900" u="none" strike="noStrike">
                          <a:effectLst/>
                        </a:rPr>
                        <a:t>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신입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</a:rPr>
                        <a:t>헬스케어제품</a:t>
                      </a:r>
                      <a:r>
                        <a:rPr lang="ko-KR" altLang="en-US" sz="900" u="none" strike="noStrike" dirty="0">
                          <a:effectLst/>
                        </a:rPr>
                        <a:t/>
                      </a:r>
                      <a:br>
                        <a:rPr lang="ko-KR" altLang="en-US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보조공학기기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900" u="none" strike="noStrike" dirty="0" smtClean="0">
                          <a:effectLst/>
                        </a:rPr>
                        <a:t>의료진단기기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 smtClean="0">
                          <a:effectLst/>
                        </a:rPr>
                        <a:t>SW</a:t>
                      </a:r>
                      <a:r>
                        <a:rPr lang="ko-KR" altLang="en-US" sz="900" u="none" strike="noStrike" smtClean="0">
                          <a:effectLst/>
                        </a:rPr>
                        <a:t> </a:t>
                      </a:r>
                      <a:r>
                        <a:rPr lang="ko-KR" altLang="en-US" sz="900" u="none" strike="noStrike">
                          <a:effectLst/>
                        </a:rPr>
                        <a:t>연구 및 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[</a:t>
                      </a:r>
                      <a:r>
                        <a:rPr lang="ko-KR" altLang="en-US" sz="900" u="none" strike="noStrike">
                          <a:effectLst/>
                        </a:rPr>
                        <a:t>자격 요건</a:t>
                      </a:r>
                      <a:r>
                        <a:rPr lang="en-US" altLang="ko-KR" sz="900" u="none" strike="noStrike" dirty="0">
                          <a:effectLst/>
                        </a:rPr>
                        <a:t>]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- 4</a:t>
                      </a:r>
                      <a:r>
                        <a:rPr lang="ko-KR" altLang="en-US" sz="900" u="none" strike="noStrike">
                          <a:effectLst/>
                        </a:rPr>
                        <a:t>년제 컴퓨터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전산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전자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수학 계열 공과대학 졸업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예정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r>
                        <a:rPr lang="ko-KR" altLang="en-US" sz="900" u="none" strike="noStrike">
                          <a:effectLst/>
                        </a:rPr>
                        <a:t>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 </a:t>
                      </a:r>
                      <a:r>
                        <a:rPr lang="en-US" altLang="ko-KR" sz="900" u="none" strike="noStrike" dirty="0">
                          <a:effectLst/>
                        </a:rPr>
                        <a:t>-  C, C++ </a:t>
                      </a:r>
                      <a:r>
                        <a:rPr lang="ko-KR" altLang="en-US" sz="900" u="none" strike="noStrike">
                          <a:effectLst/>
                        </a:rPr>
                        <a:t>개발 가능자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[</a:t>
                      </a:r>
                      <a:r>
                        <a:rPr lang="ko-KR" altLang="en-US" sz="900" u="none" strike="noStrike" smtClean="0">
                          <a:effectLst/>
                        </a:rPr>
                        <a:t>보유기술 및 우대 </a:t>
                      </a:r>
                      <a:r>
                        <a:rPr lang="ko-KR" altLang="en-US" sz="900" u="none" strike="noStrike">
                          <a:effectLst/>
                        </a:rPr>
                        <a:t>사항</a:t>
                      </a:r>
                      <a:r>
                        <a:rPr lang="en-US" altLang="ko-KR" sz="900" u="none" strike="noStrike" dirty="0">
                          <a:effectLst/>
                        </a:rPr>
                        <a:t>]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Linux, Mobile Platform, iOS, Android, Windows </a:t>
                      </a:r>
                      <a:r>
                        <a:rPr lang="ko-KR" altLang="en-US" sz="900" u="none" strike="noStrike" smtClean="0">
                          <a:effectLst/>
                        </a:rPr>
                        <a:t>프로그램 </a:t>
                      </a:r>
                      <a:r>
                        <a:rPr lang="ko-KR" altLang="en-US" sz="900" u="none" strike="noStrike">
                          <a:effectLst/>
                        </a:rPr>
                        <a:t>개발 경험 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 </a:t>
                      </a:r>
                      <a:r>
                        <a:rPr lang="en-US" altLang="ko-KR" sz="900" u="none" strike="noStrike" dirty="0">
                          <a:effectLst/>
                        </a:rPr>
                        <a:t>- </a:t>
                      </a:r>
                      <a:r>
                        <a:rPr lang="ko-KR" altLang="en-US" sz="900" u="none" strike="noStrike">
                          <a:effectLst/>
                        </a:rPr>
                        <a:t>리눅스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안드로이드 커널 드라이버 개발 경험자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대전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en-US" altLang="ko-KR" sz="900" u="none" strike="noStrike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유성구</a:t>
                      </a:r>
                      <a:r>
                        <a:rPr lang="en-US" altLang="ko-KR" sz="900" u="none" strike="noStrike">
                          <a:effectLst/>
                        </a:rPr>
                        <a:t>)</a:t>
                      </a:r>
                      <a:endParaRPr lang="en-US" altLang="ko-KR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</a:tr>
              <a:tr h="11679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HW</a:t>
                      </a:r>
                      <a:r>
                        <a:rPr lang="ko-KR" altLang="en-US" sz="900" u="none" strike="noStrike">
                          <a:effectLst/>
                        </a:rPr>
                        <a:t>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effectLst/>
                        </a:rPr>
                        <a:t>신입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effectLst/>
                        </a:rPr>
                        <a:t>헬스케어제품</a:t>
                      </a:r>
                      <a:r>
                        <a:rPr lang="ko-KR" altLang="en-US" sz="900" u="none" strike="noStrike" dirty="0">
                          <a:effectLst/>
                        </a:rPr>
                        <a:t/>
                      </a:r>
                      <a:br>
                        <a:rPr lang="ko-KR" altLang="en-US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보조공학기기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,</a:t>
                      </a:r>
                    </a:p>
                    <a:p>
                      <a:pPr algn="ctr" fontAlgn="ctr"/>
                      <a:r>
                        <a:rPr lang="ko-KR" altLang="en-US" sz="900" u="none" strike="noStrike" dirty="0" smtClean="0">
                          <a:effectLst/>
                        </a:rPr>
                        <a:t>의료진단기기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 smtClean="0">
                          <a:effectLst/>
                        </a:rPr>
                        <a:t>HW</a:t>
                      </a:r>
                      <a:r>
                        <a:rPr lang="ko-KR" altLang="en-US" sz="900" u="none" strike="noStrike" smtClean="0">
                          <a:effectLst/>
                        </a:rPr>
                        <a:t> </a:t>
                      </a:r>
                      <a:r>
                        <a:rPr lang="ko-KR" altLang="en-US" sz="900" u="none" strike="noStrike">
                          <a:effectLst/>
                        </a:rPr>
                        <a:t>연구 및 개발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>
                          <a:effectLst/>
                        </a:rPr>
                        <a:t>[</a:t>
                      </a:r>
                      <a:r>
                        <a:rPr lang="ko-KR" altLang="en-US" sz="900" u="none" strike="noStrike">
                          <a:effectLst/>
                        </a:rPr>
                        <a:t>자격요건</a:t>
                      </a:r>
                      <a:r>
                        <a:rPr lang="en-US" altLang="ko-KR" sz="900" u="none" strike="noStrike" dirty="0">
                          <a:effectLst/>
                        </a:rPr>
                        <a:t>]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 4</a:t>
                      </a:r>
                      <a:r>
                        <a:rPr lang="ko-KR" altLang="en-US" sz="900" u="none" strike="noStrike">
                          <a:effectLst/>
                        </a:rPr>
                        <a:t>년제 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전자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전기</a:t>
                      </a:r>
                      <a:r>
                        <a:rPr lang="en-US" altLang="ko-KR" sz="900" u="none" strike="noStrike" dirty="0">
                          <a:effectLst/>
                        </a:rPr>
                        <a:t>/</a:t>
                      </a:r>
                      <a:r>
                        <a:rPr lang="ko-KR" altLang="en-US" sz="900" u="none" strike="noStrike">
                          <a:effectLst/>
                        </a:rPr>
                        <a:t>제어계측 계열 공과대학 졸업</a:t>
                      </a:r>
                      <a:r>
                        <a:rPr lang="en-US" altLang="ko-KR" sz="900" u="none" strike="noStrike" dirty="0">
                          <a:effectLst/>
                        </a:rPr>
                        <a:t>(</a:t>
                      </a:r>
                      <a:r>
                        <a:rPr lang="ko-KR" altLang="en-US" sz="900" u="none" strike="noStrike">
                          <a:effectLst/>
                        </a:rPr>
                        <a:t>예정</a:t>
                      </a:r>
                      <a:r>
                        <a:rPr lang="en-US" altLang="ko-KR" sz="900" u="none" strike="noStrike" dirty="0">
                          <a:effectLst/>
                        </a:rPr>
                        <a:t>)</a:t>
                      </a:r>
                      <a:r>
                        <a:rPr lang="ko-KR" altLang="en-US" sz="900" u="none" strike="noStrike">
                          <a:effectLst/>
                        </a:rPr>
                        <a:t>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/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</a:t>
                      </a:r>
                      <a:r>
                        <a:rPr lang="en-US" altLang="ko-KR" sz="900" u="none" strike="noStrike" dirty="0" smtClean="0">
                          <a:effectLst/>
                        </a:rPr>
                        <a:t>[</a:t>
                      </a:r>
                      <a:r>
                        <a:rPr lang="ko-KR" altLang="en-US" sz="900" u="none" strike="noStrike" smtClean="0">
                          <a:effectLst/>
                        </a:rPr>
                        <a:t>보유기술 및 우대사항</a:t>
                      </a:r>
                      <a:r>
                        <a:rPr lang="en-US" altLang="ko-KR" sz="900" u="none" strike="noStrike" dirty="0">
                          <a:effectLst/>
                        </a:rPr>
                        <a:t>]</a:t>
                      </a:r>
                      <a:br>
                        <a:rPr lang="en-US" altLang="ko-KR" sz="900" u="none" strike="noStrike" dirty="0">
                          <a:effectLst/>
                        </a:rPr>
                      </a:br>
                      <a:r>
                        <a:rPr lang="en-US" altLang="ko-KR" sz="900" u="none" strike="noStrike" dirty="0">
                          <a:effectLst/>
                        </a:rPr>
                        <a:t>  - </a:t>
                      </a:r>
                      <a:r>
                        <a:rPr lang="ko-KR" altLang="en-US" sz="900" u="none" strike="noStrike">
                          <a:effectLst/>
                        </a:rPr>
                        <a:t>모바일 </a:t>
                      </a:r>
                      <a:r>
                        <a:rPr lang="en-US" altLang="ko-KR" sz="900" u="none" strike="noStrike" dirty="0">
                          <a:effectLst/>
                        </a:rPr>
                        <a:t>CPU </a:t>
                      </a:r>
                      <a:r>
                        <a:rPr lang="ko-KR" altLang="en-US" sz="900" u="none" strike="noStrike">
                          <a:effectLst/>
                        </a:rPr>
                        <a:t>기반 임베디드 시스템 개발 경험자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 </a:t>
                      </a:r>
                      <a:r>
                        <a:rPr lang="en-US" altLang="ko-KR" sz="900" u="none" strike="noStrike" dirty="0">
                          <a:effectLst/>
                        </a:rPr>
                        <a:t>- FPGA </a:t>
                      </a:r>
                      <a:r>
                        <a:rPr lang="ko-KR" altLang="en-US" sz="900" u="none" strike="noStrike">
                          <a:effectLst/>
                        </a:rPr>
                        <a:t>영상처리시스템 개발 경험자</a:t>
                      </a:r>
                      <a:br>
                        <a:rPr lang="ko-KR" altLang="en-US" sz="900" u="none" strike="noStrike">
                          <a:effectLst/>
                        </a:rPr>
                      </a:br>
                      <a:r>
                        <a:rPr lang="ko-KR" altLang="en-US" sz="900" u="none" strike="noStrike">
                          <a:effectLst/>
                        </a:rPr>
                        <a:t>  </a:t>
                      </a:r>
                      <a:r>
                        <a:rPr lang="en-US" altLang="ko-KR" sz="900" u="none" strike="noStrike" dirty="0">
                          <a:effectLst/>
                        </a:rPr>
                        <a:t>- Digital </a:t>
                      </a:r>
                      <a:r>
                        <a:rPr lang="ko-KR" altLang="en-US" sz="900" u="none" strike="noStrike">
                          <a:effectLst/>
                        </a:rPr>
                        <a:t>및 </a:t>
                      </a:r>
                      <a:r>
                        <a:rPr lang="en-US" altLang="ko-KR" sz="900" u="none" strike="noStrike" dirty="0">
                          <a:effectLst/>
                        </a:rPr>
                        <a:t>analog </a:t>
                      </a:r>
                      <a:r>
                        <a:rPr lang="ko-KR" altLang="en-US" sz="900" u="none" strike="noStrike">
                          <a:effectLst/>
                        </a:rPr>
                        <a:t>회로 설계 경험자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950" marR="3950" marT="395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15499"/>
            <a:ext cx="434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▶ 모집부문</a:t>
            </a:r>
            <a:endParaRPr lang="ko-KR" alt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76692"/>
            <a:ext cx="434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/>
              <a:t>▶ </a:t>
            </a:r>
            <a:r>
              <a:rPr lang="ko-KR" altLang="en-US" sz="900" b="1" dirty="0" smtClean="0"/>
              <a:t>공통사항</a:t>
            </a:r>
            <a:endParaRPr lang="en-US" altLang="ko-KR" sz="900" b="1" dirty="0" smtClean="0"/>
          </a:p>
          <a:p>
            <a:pPr>
              <a:lnSpc>
                <a:spcPct val="150000"/>
              </a:lnSpc>
            </a:pPr>
            <a:r>
              <a:rPr lang="en-US" altLang="ko-KR" sz="900" dirty="0" smtClean="0"/>
              <a:t>      - </a:t>
            </a:r>
            <a:r>
              <a:rPr lang="ko-KR" altLang="en-US" sz="900" smtClean="0"/>
              <a:t>해외여행에 결격사유가 없는 자</a:t>
            </a:r>
            <a:endParaRPr lang="en-US" altLang="ko-KR" sz="900" dirty="0"/>
          </a:p>
          <a:p>
            <a:pPr>
              <a:lnSpc>
                <a:spcPct val="150000"/>
              </a:lnSpc>
            </a:pPr>
            <a:r>
              <a:rPr lang="en-US" altLang="ko-KR" sz="900" dirty="0" smtClean="0"/>
              <a:t>      - </a:t>
            </a:r>
            <a:r>
              <a:rPr lang="ko-KR" altLang="en-US" sz="900" smtClean="0"/>
              <a:t>외국어 능통자 우대</a:t>
            </a:r>
            <a:endParaRPr lang="en-US" altLang="ko-KR" sz="900" dirty="0" smtClean="0"/>
          </a:p>
          <a:p>
            <a:pPr>
              <a:lnSpc>
                <a:spcPct val="150000"/>
              </a:lnSpc>
            </a:pPr>
            <a:r>
              <a:rPr lang="en-US" altLang="ko-KR" sz="900" dirty="0"/>
              <a:t> </a:t>
            </a:r>
            <a:r>
              <a:rPr lang="en-US" altLang="ko-KR" sz="900" dirty="0" smtClean="0"/>
              <a:t>     - </a:t>
            </a:r>
            <a:r>
              <a:rPr lang="ko-KR" altLang="en-US" sz="900" smtClean="0"/>
              <a:t>국가보훈 대상자 및 장애인은 관계 법령에 의거 우대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3898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5878" y="240632"/>
            <a:ext cx="6266046" cy="3859843"/>
            <a:chOff x="105878" y="240632"/>
            <a:chExt cx="6266046" cy="3859843"/>
          </a:xfrm>
        </p:grpSpPr>
        <p:sp>
          <p:nvSpPr>
            <p:cNvPr id="6" name="TextBox 5"/>
            <p:cNvSpPr txBox="1"/>
            <p:nvPr/>
          </p:nvSpPr>
          <p:spPr>
            <a:xfrm>
              <a:off x="105878" y="240632"/>
              <a:ext cx="6266046" cy="270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/>
                <a:t>▶ 회사소개 </a:t>
              </a:r>
              <a:r>
                <a:rPr lang="en-US" altLang="ko-KR" sz="1200" b="1" dirty="0" smtClean="0"/>
                <a:t>(Home Page/address/Contact Point)</a:t>
              </a:r>
            </a:p>
            <a:p>
              <a:pPr>
                <a:lnSpc>
                  <a:spcPct val="150000"/>
                </a:lnSpc>
              </a:pPr>
              <a:endParaRPr lang="en-US" altLang="ko-KR" sz="1200" b="1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100" dirty="0" smtClean="0">
                  <a:latin typeface="+mn-ea"/>
                </a:rPr>
                <a:t>     </a:t>
              </a:r>
              <a:r>
                <a:rPr lang="en-US" altLang="ko-KR" sz="1100" b="1" dirty="0" smtClean="0">
                  <a:latin typeface="+mn-ea"/>
                </a:rPr>
                <a:t>- </a:t>
              </a:r>
              <a:r>
                <a:rPr lang="ko-KR" altLang="en-US" sz="1100" b="1" smtClean="0">
                  <a:latin typeface="+mn-ea"/>
                </a:rPr>
                <a:t>인프라웨어 </a:t>
              </a:r>
              <a:r>
                <a:rPr lang="en-US" altLang="ko-KR" sz="1100" dirty="0" smtClean="0">
                  <a:latin typeface="+mn-ea"/>
                </a:rPr>
                <a:t>: </a:t>
              </a:r>
              <a:r>
                <a:rPr lang="en-US" altLang="ko-KR" sz="1100" dirty="0" smtClean="0">
                  <a:latin typeface="+mn-ea"/>
                  <a:hlinkClick r:id="rId2"/>
                </a:rPr>
                <a:t>www.infraware-global.com</a:t>
              </a:r>
              <a:endParaRPr lang="en-US" altLang="ko-KR" sz="1100" dirty="0" smtClean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latin typeface="+mn-ea"/>
                </a:rPr>
                <a:t> </a:t>
              </a:r>
              <a:r>
                <a:rPr lang="en-US" altLang="ko-KR" sz="1100" dirty="0" smtClean="0">
                  <a:latin typeface="+mn-ea"/>
                </a:rPr>
                <a:t>       &gt; </a:t>
              </a:r>
              <a:r>
                <a:rPr lang="ko-KR" altLang="en-US" sz="1100" smtClean="0">
                  <a:effectLst/>
                  <a:latin typeface="+mn-ea"/>
                </a:rPr>
                <a:t>서울특별시 서초구 고무래로 </a:t>
              </a:r>
              <a:r>
                <a:rPr lang="en-US" altLang="ko-KR" sz="1100" dirty="0" smtClean="0">
                  <a:effectLst/>
                  <a:latin typeface="+mn-ea"/>
                </a:rPr>
                <a:t>10</a:t>
              </a:r>
              <a:r>
                <a:rPr lang="ko-KR" altLang="en-US" sz="1100" smtClean="0">
                  <a:effectLst/>
                  <a:latin typeface="+mn-ea"/>
                </a:rPr>
                <a:t>길 </a:t>
              </a:r>
              <a:r>
                <a:rPr lang="en-US" altLang="ko-KR" sz="1100" dirty="0" smtClean="0">
                  <a:effectLst/>
                  <a:latin typeface="+mn-ea"/>
                </a:rPr>
                <a:t>26,</a:t>
              </a:r>
              <a:r>
                <a:rPr lang="ko-KR" altLang="en-US" sz="1100" smtClean="0">
                  <a:effectLst/>
                  <a:latin typeface="+mn-ea"/>
                </a:rPr>
                <a:t>반도 </a:t>
              </a:r>
              <a:r>
                <a:rPr lang="en-US" altLang="ko-KR" sz="1100" dirty="0" smtClean="0">
                  <a:effectLst/>
                  <a:latin typeface="+mn-ea"/>
                </a:rPr>
                <a:t>B/D 1~8</a:t>
              </a:r>
              <a:r>
                <a:rPr lang="ko-KR" altLang="en-US" sz="1100" smtClean="0">
                  <a:effectLst/>
                  <a:latin typeface="+mn-ea"/>
                </a:rPr>
                <a:t>층 </a:t>
              </a:r>
              <a:r>
                <a:rPr lang="en-US" altLang="ko-KR" sz="1100" dirty="0" smtClean="0">
                  <a:effectLst/>
                  <a:latin typeface="+mn-ea"/>
                </a:rPr>
                <a:t>(02-6190-7766)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100" dirty="0" smtClean="0">
                  <a:latin typeface="+mn-ea"/>
                </a:rPr>
                <a:t>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100" dirty="0" smtClean="0">
                  <a:latin typeface="+mn-ea"/>
                </a:rPr>
                <a:t>     </a:t>
              </a:r>
              <a:r>
                <a:rPr lang="en-US" altLang="ko-KR" sz="1100" b="1" dirty="0" smtClean="0">
                  <a:latin typeface="+mn-ea"/>
                </a:rPr>
                <a:t>- </a:t>
              </a:r>
              <a:r>
                <a:rPr lang="ko-KR" altLang="en-US" sz="1100" b="1" smtClean="0">
                  <a:latin typeface="+mn-ea"/>
                </a:rPr>
                <a:t>셀바스 </a:t>
              </a:r>
              <a:r>
                <a:rPr lang="en-US" altLang="ko-KR" sz="1100" b="1" dirty="0" smtClean="0">
                  <a:latin typeface="+mn-ea"/>
                </a:rPr>
                <a:t>A I    </a:t>
              </a:r>
              <a:r>
                <a:rPr lang="en-US" altLang="ko-KR" sz="1100" dirty="0" smtClean="0">
                  <a:latin typeface="+mn-ea"/>
                </a:rPr>
                <a:t>: </a:t>
              </a:r>
              <a:r>
                <a:rPr lang="en-US" altLang="ko-KR" sz="1100" dirty="0" smtClean="0">
                  <a:latin typeface="+mn-ea"/>
                  <a:hlinkClick r:id="rId3"/>
                </a:rPr>
                <a:t>www.selvasai.com</a:t>
              </a:r>
              <a:endParaRPr lang="en-US" altLang="ko-KR" sz="1100" dirty="0" smtClean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 smtClean="0">
                  <a:latin typeface="+mn-ea"/>
                </a:rPr>
                <a:t>        &gt; </a:t>
              </a:r>
              <a:r>
                <a:rPr lang="ko-KR" altLang="en-US" sz="1100" smtClean="0">
                  <a:latin typeface="+mn-ea"/>
                </a:rPr>
                <a:t>서울시 금천구 디지털로 </a:t>
              </a:r>
              <a:r>
                <a:rPr lang="en-US" altLang="ko-KR" sz="1100" dirty="0" smtClean="0">
                  <a:latin typeface="+mn-ea"/>
                </a:rPr>
                <a:t>9</a:t>
              </a:r>
              <a:r>
                <a:rPr lang="ko-KR" altLang="en-US" sz="1100" smtClean="0">
                  <a:latin typeface="+mn-ea"/>
                </a:rPr>
                <a:t>길 </a:t>
              </a:r>
              <a:r>
                <a:rPr lang="en-US" altLang="ko-KR" sz="1100" dirty="0" smtClean="0">
                  <a:latin typeface="+mn-ea"/>
                </a:rPr>
                <a:t>65, 14</a:t>
              </a:r>
              <a:r>
                <a:rPr lang="ko-KR" altLang="en-US" sz="1100" smtClean="0">
                  <a:latin typeface="+mn-ea"/>
                </a:rPr>
                <a:t>층 </a:t>
              </a:r>
              <a:r>
                <a:rPr lang="en-US" altLang="ko-KR" sz="1100" dirty="0" smtClean="0">
                  <a:latin typeface="+mn-ea"/>
                </a:rPr>
                <a:t>(02-6333-6754)</a:t>
              </a:r>
            </a:p>
            <a:p>
              <a:pPr>
                <a:lnSpc>
                  <a:spcPct val="150000"/>
                </a:lnSpc>
              </a:pPr>
              <a:endParaRPr lang="en-US" altLang="ko-KR" sz="1100" dirty="0" smtClean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>
                  <a:latin typeface="+mn-ea"/>
                </a:rPr>
                <a:t> </a:t>
              </a:r>
              <a:r>
                <a:rPr lang="en-US" altLang="ko-KR" sz="1100" dirty="0" smtClean="0">
                  <a:latin typeface="+mn-ea"/>
                </a:rPr>
                <a:t>    </a:t>
              </a:r>
              <a:r>
                <a:rPr lang="en-US" altLang="ko-KR" sz="1100" b="1" dirty="0" smtClean="0">
                  <a:latin typeface="+mn-ea"/>
                </a:rPr>
                <a:t>- </a:t>
              </a:r>
              <a:r>
                <a:rPr lang="ko-KR" altLang="en-US" sz="1100" b="1" smtClean="0">
                  <a:latin typeface="+mn-ea"/>
                </a:rPr>
                <a:t>셀바스헬스케어 </a:t>
              </a:r>
              <a:r>
                <a:rPr lang="en-US" altLang="ko-KR" sz="1100" dirty="0" smtClean="0">
                  <a:latin typeface="+mn-ea"/>
                </a:rPr>
                <a:t>: </a:t>
              </a:r>
              <a:r>
                <a:rPr lang="en-US" altLang="ko-KR" sz="1100" dirty="0" smtClean="0">
                  <a:latin typeface="+mn-ea"/>
                  <a:hlinkClick r:id="rId4"/>
                </a:rPr>
                <a:t>www.selvashealthcare.com</a:t>
              </a:r>
              <a:endParaRPr lang="en-US" altLang="ko-KR" sz="1100" dirty="0" smtClean="0"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dirty="0" smtClean="0">
                  <a:latin typeface="+mn-ea"/>
                </a:rPr>
                <a:t>        &gt; </a:t>
              </a:r>
              <a:r>
                <a:rPr lang="ko-KR" altLang="en-US" sz="1100" smtClean="0">
                  <a:effectLst/>
                  <a:latin typeface="+mn-ea"/>
                </a:rPr>
                <a:t>대전광역시 유성구 가정로 </a:t>
              </a:r>
              <a:r>
                <a:rPr lang="en-US" altLang="ko-KR" sz="1100" dirty="0" smtClean="0">
                  <a:effectLst/>
                  <a:latin typeface="+mn-ea"/>
                </a:rPr>
                <a:t>174 (</a:t>
              </a:r>
              <a:r>
                <a:rPr lang="en-US" altLang="ko-KR" sz="1100" dirty="0"/>
                <a:t>042-864-4460(213</a:t>
              </a:r>
              <a:r>
                <a:rPr lang="en-US" altLang="ko-KR" sz="1100" dirty="0" smtClean="0"/>
                <a:t>)</a:t>
              </a:r>
              <a:r>
                <a:rPr lang="ko-KR" altLang="en-US" sz="1200" smtClean="0"/>
                <a:t> </a:t>
              </a:r>
              <a:endParaRPr lang="ko-KR" alt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878" y="3482742"/>
              <a:ext cx="6266046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/>
                <a:t>▶ 공채문의 </a:t>
              </a:r>
              <a:endParaRPr lang="en-US" altLang="ko-KR" sz="1200" b="1" dirty="0"/>
            </a:p>
            <a:p>
              <a:pPr>
                <a:lnSpc>
                  <a:spcPct val="150000"/>
                </a:lnSpc>
              </a:pPr>
              <a:r>
                <a:rPr lang="en-US" altLang="ko-KR" sz="1200" dirty="0" smtClean="0"/>
                <a:t>      recruit@infrawareglobal.com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16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255</Words>
  <Application>Microsoft Office PowerPoint</Application>
  <PresentationFormat>화면 슬라이드 쇼(4:3)</PresentationFormat>
  <Paragraphs>70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David D. Lee</dc:creator>
  <cp:lastModifiedBy>David D. Lee</cp:lastModifiedBy>
  <cp:revision>16</cp:revision>
  <cp:lastPrinted>2016-10-21T01:48:48Z</cp:lastPrinted>
  <dcterms:created xsi:type="dcterms:W3CDTF">2016-10-21T01:08:30Z</dcterms:created>
  <dcterms:modified xsi:type="dcterms:W3CDTF">2016-10-28T01:49:41Z</dcterms:modified>
</cp:coreProperties>
</file>