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3" r:id="rId3"/>
  </p:sldIdLst>
  <p:sldSz cx="6858000" cy="9144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71B3"/>
    <a:srgbClr val="A80873"/>
    <a:srgbClr val="0A99C6"/>
    <a:srgbClr val="0A9BC8"/>
    <a:srgbClr val="930764"/>
    <a:srgbClr val="6F054C"/>
    <a:srgbClr val="F2F717"/>
    <a:srgbClr val="0A6DBE"/>
    <a:srgbClr val="188C26"/>
    <a:srgbClr val="179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493" autoAdjust="0"/>
    <p:restoredTop sz="94660"/>
  </p:normalViewPr>
  <p:slideViewPr>
    <p:cSldViewPr snapToGrid="0">
      <p:cViewPr>
        <p:scale>
          <a:sx n="100" d="100"/>
          <a:sy n="100" d="100"/>
        </p:scale>
        <p:origin x="-2172" y="8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5688" tIns="47843" rIns="95688" bIns="47843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5688" tIns="47843" rIns="95688" bIns="47843" rtlCol="0"/>
          <a:lstStyle>
            <a:lvl1pPr algn="r">
              <a:defRPr sz="1300"/>
            </a:lvl1pPr>
          </a:lstStyle>
          <a:p>
            <a:fld id="{02D91757-032F-4ED0-899E-31E830697C37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4538"/>
            <a:ext cx="27940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8" tIns="47843" rIns="95688" bIns="47843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5688" tIns="47843" rIns="95688" bIns="4784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5688" tIns="47843" rIns="95688" bIns="47843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5688" tIns="47843" rIns="95688" bIns="47843" rtlCol="0" anchor="b"/>
          <a:lstStyle>
            <a:lvl1pPr algn="r">
              <a:defRPr sz="1300"/>
            </a:lvl1pPr>
          </a:lstStyle>
          <a:p>
            <a:fld id="{E454F57A-8F2C-4141-A0BB-B8EC98BC1E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838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F57A-8F2C-4141-A0BB-B8EC98BC1E7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329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852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60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250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21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124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876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945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057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72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175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54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3AF2E-1FD7-46AF-977E-BE551BBE64F1}" type="datetimeFigureOut">
              <a:rPr lang="ko-KR" altLang="en-US" smtClean="0"/>
              <a:pPr/>
              <a:t>2016-12-09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F594-2BEE-4C34-B626-F3C0580144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42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direa.co.kr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ke@direa.co.kr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2148" y="78788"/>
            <a:ext cx="5225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ctr">
              <a:defRPr sz="2800" i="1">
                <a:solidFill>
                  <a:schemeClr val="tx1">
                    <a:lumMod val="50000"/>
                    <a:lumOff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defRPr>
            </a:lvl1pPr>
          </a:lstStyle>
          <a:p>
            <a:r>
              <a:rPr lang="ko-KR" altLang="en-US" sz="1800" b="1" i="0" smtClean="0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연계 채널</a:t>
            </a:r>
            <a:r>
              <a:rPr lang="en-US" altLang="ko-KR" sz="1800" b="1" i="0" smtClean="0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, </a:t>
            </a:r>
            <a:r>
              <a:rPr lang="ko-KR" altLang="en-US" sz="1800" b="1" i="0" smtClean="0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금융 </a:t>
            </a:r>
            <a:r>
              <a:rPr lang="en-US" altLang="ko-KR" sz="1800" b="1" i="0" smtClean="0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IT </a:t>
            </a:r>
            <a:r>
              <a:rPr lang="ko-KR" altLang="en-US" sz="1800" b="1" i="0" smtClean="0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전문기업 </a:t>
            </a:r>
            <a:r>
              <a:rPr lang="ko-KR" altLang="en-US" sz="4000" b="1" i="0" dirty="0" smtClean="0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㈜</a:t>
            </a:r>
            <a:r>
              <a:rPr lang="ko-KR" altLang="en-US" sz="4000" b="1" i="0" dirty="0" err="1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디리아</a:t>
            </a:r>
            <a:r>
              <a:rPr lang="en-US" altLang="ko-KR" sz="4000" b="1" i="0" dirty="0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 </a:t>
            </a:r>
            <a:endParaRPr lang="ko-KR" altLang="en-US" sz="4000" b="1" i="0" dirty="0">
              <a:solidFill>
                <a:srgbClr val="1171B3"/>
              </a:solidFill>
              <a:latin typeface="+mj-ea"/>
              <a:ea typeface="+mj-ea"/>
              <a:cs typeface="함초롬돋움 확장" panose="02030504000101010101" pitchFamily="18" charset="-127"/>
            </a:endParaRPr>
          </a:p>
        </p:txBody>
      </p:sp>
      <p:sp>
        <p:nvSpPr>
          <p:cNvPr id="5" name="Text Box 67"/>
          <p:cNvSpPr txBox="1">
            <a:spLocks noChangeArrowheads="1"/>
          </p:cNvSpPr>
          <p:nvPr/>
        </p:nvSpPr>
        <p:spPr bwMode="auto">
          <a:xfrm>
            <a:off x="329915" y="942871"/>
            <a:ext cx="6181198" cy="5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㈜디리아는 기업부설연구소를 중심으로 성장해온 기술혁신형 기업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(INNO-BIZ)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으로 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2014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년부터는 창업기업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(Start-up)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을 양성하는 선도벤처기업으로 선정되어 기업의 기술 뿐만 아니라 경영능력까지 인정받은 연계 채널 솔루션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금융 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IT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전문 솔루션 기업입니다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sz="10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4" name="Text Box 67"/>
          <p:cNvSpPr txBox="1">
            <a:spLocks noChangeArrowheads="1"/>
          </p:cNvSpPr>
          <p:nvPr/>
        </p:nvSpPr>
        <p:spPr bwMode="auto">
          <a:xfrm>
            <a:off x="329915" y="3747716"/>
            <a:ext cx="6267134" cy="49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r>
              <a:rPr lang="en-US" altLang="ko-KR" sz="1200" b="1" i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sz="1200" b="1" i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소프트웨어를 통해 세상에 없던 새로운 가치창출로 모두를 행복하게 만드는 기업</a:t>
            </a:r>
            <a:r>
              <a:rPr lang="en-US" altLang="ko-KR" sz="1200" b="1" i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altLang="ko-KR" sz="1200" b="1" i="1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1" i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                                             </a:t>
            </a:r>
            <a:r>
              <a:rPr lang="ko-KR" altLang="en-US" sz="1200" b="1" i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사회와 함께하는 존경받는 기업을 지향합니다</a:t>
            </a:r>
            <a:r>
              <a:rPr lang="en-US" altLang="ko-KR" sz="1200" b="1" i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.”</a:t>
            </a:r>
            <a:endParaRPr lang="en-US" altLang="ko-KR" sz="1200" b="1" i="1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10" name="그림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41" y="8672293"/>
            <a:ext cx="822682" cy="281083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1098006" y="8556033"/>
            <a:ext cx="55760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0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Add. 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(137-070) </a:t>
            </a:r>
            <a:r>
              <a:rPr lang="ko-KR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서울시 서초구 사임당로 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26 (</a:t>
            </a:r>
            <a:r>
              <a:rPr lang="ko-KR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서초동 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1597-1, </a:t>
            </a:r>
            <a:r>
              <a:rPr lang="ko-KR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신영빌딩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) 9</a:t>
            </a:r>
            <a:r>
              <a:rPr lang="ko-KR" altLang="en-US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층    </a:t>
            </a:r>
            <a:endParaRPr lang="en-US" altLang="ko-KR" sz="100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>
              <a:defRPr/>
            </a:pPr>
            <a:r>
              <a:rPr lang="en-US" altLang="ko-KR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Tel</a:t>
            </a:r>
            <a:r>
              <a:rPr lang="en-US" altLang="ko-KR" sz="10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. 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02-562-7132~3   </a:t>
            </a:r>
            <a:r>
              <a:rPr lang="en-US" altLang="ko-KR" sz="10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Fax. 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02-562-7134   </a:t>
            </a:r>
          </a:p>
          <a:p>
            <a:pPr>
              <a:defRPr/>
            </a:pPr>
            <a:r>
              <a:rPr lang="en-US" altLang="ko-KR" sz="10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Homepage. 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hlinkClick r:id="rId4"/>
              </a:rPr>
              <a:t>www.direa.co.kr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        </a:t>
            </a:r>
            <a:r>
              <a:rPr lang="en-US" altLang="ko-KR" sz="10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Blog.</a:t>
            </a:r>
            <a:r>
              <a:rPr lang="en-US" altLang="ko-KR" sz="10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Blog.naver.com/direa0609 </a:t>
            </a:r>
            <a:endParaRPr lang="ko-KR" altLang="en-US" sz="100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24" name="모서리가 둥근 직사각형 123"/>
          <p:cNvSpPr/>
          <p:nvPr/>
        </p:nvSpPr>
        <p:spPr>
          <a:xfrm>
            <a:off x="2476500" y="1682458"/>
            <a:ext cx="1890208" cy="1890169"/>
          </a:xfrm>
          <a:prstGeom prst="roundRect">
            <a:avLst>
              <a:gd name="adj" fmla="val 8853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6" name="모서리가 둥근 직사각형 125"/>
          <p:cNvSpPr/>
          <p:nvPr/>
        </p:nvSpPr>
        <p:spPr>
          <a:xfrm>
            <a:off x="4514850" y="1691983"/>
            <a:ext cx="1890208" cy="1890169"/>
          </a:xfrm>
          <a:prstGeom prst="roundRect">
            <a:avLst>
              <a:gd name="adj" fmla="val 8853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7" name="모서리가 둥근 직사각형 126"/>
          <p:cNvSpPr/>
          <p:nvPr/>
        </p:nvSpPr>
        <p:spPr>
          <a:xfrm>
            <a:off x="438150" y="1682458"/>
            <a:ext cx="1890208" cy="1890169"/>
          </a:xfrm>
          <a:prstGeom prst="roundRect">
            <a:avLst>
              <a:gd name="adj" fmla="val 8853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28" name="Picture 5" descr="C:\Users\admin\Downloads\1411458926_03.Office-128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631" y="1795432"/>
            <a:ext cx="377124" cy="37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TextBox 128"/>
          <p:cNvSpPr txBox="1"/>
          <p:nvPr/>
        </p:nvSpPr>
        <p:spPr>
          <a:xfrm>
            <a:off x="495300" y="2489545"/>
            <a:ext cx="1771650" cy="109260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대외계 최초개발</a:t>
            </a:r>
            <a:endParaRPr lang="en-US" altLang="ko-KR" sz="1000" smtClean="0">
              <a:solidFill>
                <a:schemeClr val="bg1">
                  <a:lumMod val="50000"/>
                </a:schemeClr>
              </a:solidFill>
            </a:endParaRPr>
          </a:p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연계채널기술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전문가집단</a:t>
            </a:r>
            <a:endParaRPr lang="en-US" altLang="ko-KR" sz="1000" smtClean="0">
              <a:solidFill>
                <a:schemeClr val="bg1">
                  <a:lumMod val="50000"/>
                </a:schemeClr>
              </a:solidFill>
            </a:endParaRPr>
          </a:p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대외계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빅데이터 솔루션 자체개발</a:t>
            </a:r>
            <a:endParaRPr lang="en-US" altLang="ko-KR" sz="1000" smtClean="0">
              <a:solidFill>
                <a:schemeClr val="bg1">
                  <a:lumMod val="50000"/>
                </a:schemeClr>
              </a:solidFill>
            </a:endParaRPr>
          </a:p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개의 특허보</a:t>
            </a:r>
            <a:r>
              <a:rPr lang="ko-KR" altLang="en-US" sz="1000">
                <a:solidFill>
                  <a:schemeClr val="bg1">
                    <a:lumMod val="50000"/>
                  </a:schemeClr>
                </a:solidFill>
              </a:rPr>
              <a:t>유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38150" y="2176827"/>
            <a:ext cx="1890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mtClean="0">
                <a:solidFill>
                  <a:srgbClr val="1171B3"/>
                </a:solidFill>
              </a:rPr>
              <a:t>기업부설연구소 운영 </a:t>
            </a:r>
            <a:endParaRPr lang="ko-KR" altLang="en-US" sz="1200" b="1">
              <a:solidFill>
                <a:srgbClr val="1171B3"/>
              </a:solidFill>
            </a:endParaRPr>
          </a:p>
        </p:txBody>
      </p:sp>
      <p:pic>
        <p:nvPicPr>
          <p:cNvPr id="131" name="Picture 6" descr="C:\Users\admin\Downloads\1411458895_42.Badge-128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911" y="1755373"/>
            <a:ext cx="417183" cy="41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TextBox 131"/>
          <p:cNvSpPr txBox="1"/>
          <p:nvPr/>
        </p:nvSpPr>
        <p:spPr>
          <a:xfrm>
            <a:off x="2476500" y="2176827"/>
            <a:ext cx="1890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mtClean="0">
                <a:solidFill>
                  <a:srgbClr val="1171B3"/>
                </a:solidFill>
              </a:rPr>
              <a:t>안정적인 경영상태</a:t>
            </a:r>
            <a:endParaRPr lang="ko-KR" altLang="en-US" sz="1200" b="1">
              <a:solidFill>
                <a:srgbClr val="1171B3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590800" y="2489545"/>
            <a:ext cx="1552575" cy="89255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16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년 이상의 업력</a:t>
            </a:r>
            <a:endParaRPr lang="en-US" altLang="ko-KR" sz="1000" smtClean="0">
              <a:solidFill>
                <a:schemeClr val="bg1">
                  <a:lumMod val="50000"/>
                </a:schemeClr>
              </a:solidFill>
            </a:endParaRPr>
          </a:p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INNO-BIZ A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등급</a:t>
            </a:r>
            <a:endParaRPr lang="en-US" altLang="ko-KR" sz="1000" smtClean="0">
              <a:solidFill>
                <a:schemeClr val="bg1">
                  <a:lumMod val="50000"/>
                </a:schemeClr>
              </a:solidFill>
            </a:endParaRPr>
          </a:p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선도벤처기업 지정</a:t>
            </a:r>
            <a:endParaRPr lang="en-US" altLang="ko-KR" sz="1000" smtClean="0">
              <a:solidFill>
                <a:schemeClr val="bg1">
                  <a:lumMod val="50000"/>
                </a:schemeClr>
              </a:solidFill>
            </a:endParaRPr>
          </a:p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건전한 재무구조</a:t>
            </a:r>
            <a:endParaRPr lang="ko-KR" alt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31" name="Picture 7" descr="C:\Users\admin\Downloads\1411458909_33.Thumbs-Up-128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571" y="1769987"/>
            <a:ext cx="376765" cy="37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TextBox 133"/>
          <p:cNvSpPr txBox="1"/>
          <p:nvPr/>
        </p:nvSpPr>
        <p:spPr>
          <a:xfrm>
            <a:off x="4524375" y="2176827"/>
            <a:ext cx="1890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mtClean="0">
                <a:solidFill>
                  <a:srgbClr val="1171B3"/>
                </a:solidFill>
              </a:rPr>
              <a:t>고객에 인정받은 기술력</a:t>
            </a:r>
            <a:endParaRPr lang="ko-KR" altLang="en-US" sz="1200" b="1">
              <a:solidFill>
                <a:srgbClr val="1171B3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581525" y="2499070"/>
            <a:ext cx="1823533" cy="89255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회에 걸친 고객 감사패 수상</a:t>
            </a:r>
            <a:endParaRPr lang="en-US" altLang="ko-KR" sz="1000" smtClean="0">
              <a:solidFill>
                <a:schemeClr val="bg1">
                  <a:lumMod val="50000"/>
                </a:schemeClr>
              </a:solidFill>
            </a:endParaRPr>
          </a:p>
          <a:p>
            <a:pPr marL="85725" indent="-85725">
              <a:lnSpc>
                <a:spcPct val="130000"/>
              </a:lnSpc>
              <a:buFontTx/>
              <a:buChar char="-"/>
            </a:pP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농협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수협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경남은행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메리츠화재</a:t>
            </a:r>
            <a:r>
              <a:rPr lang="en-US" altLang="ko-KR" sz="100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롯데카드</a:t>
            </a:r>
            <a:r>
              <a:rPr lang="en-US" altLang="ko-KR" sz="10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1000" smtClean="0">
                <a:solidFill>
                  <a:schemeClr val="bg1">
                    <a:lumMod val="50000"/>
                  </a:schemeClr>
                </a:solidFill>
              </a:rPr>
              <a:t>등 금융권 고객과 지속적 파트너십 유지</a:t>
            </a:r>
            <a:endParaRPr lang="ko-KR" altLang="en-US" sz="100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8" name="Picture 47" descr="D:\1.구선미\2.디리아(2008.11~)\1.마케팅\4.홈페이지\5.백업파일_신규\www\images\sub\bg_sub5_1_2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87" y="7604967"/>
            <a:ext cx="534944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51" descr="D:\1.구선미\2.디리아(2008.11~)\1.마케팅\4.홈페이지\5.백업파일_신규\www\images\sub\bg_sub5_1_1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522" y="7578948"/>
            <a:ext cx="534953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Picture 48" descr="D:\1.구선미\2.디리아(2008.11~)\1.마케팅\4.홈페이지\5.백업파일_신규\www\images\sub\bg_sub5_1_4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796" y="7595442"/>
            <a:ext cx="534953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Picture 49" descr="D:\1.구선미\2.디리아(2008.11~)\1.마케팅\4.홈페이지\5.백업파일_신규\www\images\sub\bg_sub5_1_3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666" y="7617104"/>
            <a:ext cx="534953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179386" y="8144967"/>
            <a:ext cx="1390650" cy="270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0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자기계발 지원</a:t>
            </a:r>
            <a:endParaRPr lang="en-US" altLang="ko-KR" sz="10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590437" y="8145976"/>
            <a:ext cx="1897065" cy="270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자유롭고 유연한 휴가문화</a:t>
            </a:r>
            <a:endParaRPr lang="en-US" altLang="ko-KR" sz="10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354152" y="8150540"/>
            <a:ext cx="1897065" cy="270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고과에 따른 투명한 보상</a:t>
            </a:r>
            <a:endParaRPr lang="en-US" altLang="ko-KR" sz="10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33471" y="8149313"/>
            <a:ext cx="1586429" cy="270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ko-KR" alt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가족 친화 기업문화</a:t>
            </a:r>
            <a:endParaRPr lang="en-US" altLang="ko-KR" sz="10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-4472" y="7490354"/>
            <a:ext cx="68624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3419502" y="7545901"/>
            <a:ext cx="0" cy="936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5124477" y="7545901"/>
            <a:ext cx="0" cy="936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1685952" y="7545901"/>
            <a:ext cx="0" cy="936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" y="4616184"/>
            <a:ext cx="5876925" cy="2321003"/>
          </a:xfrm>
          <a:prstGeom prst="rect">
            <a:avLst/>
          </a:prstGeom>
        </p:spPr>
      </p:pic>
      <p:cxnSp>
        <p:nvCxnSpPr>
          <p:cNvPr id="66" name="직선 연결선 65"/>
          <p:cNvCxnSpPr/>
          <p:nvPr/>
        </p:nvCxnSpPr>
        <p:spPr>
          <a:xfrm>
            <a:off x="-4472" y="8538104"/>
            <a:ext cx="68624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3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2148" y="78788"/>
            <a:ext cx="5225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ctr">
              <a:defRPr sz="2800" i="1">
                <a:solidFill>
                  <a:schemeClr val="tx1">
                    <a:lumMod val="50000"/>
                    <a:lumOff val="50000"/>
                  </a:schemeClr>
                </a:solidFill>
                <a:latin typeface="HY수평선B" panose="02030600000101010101" pitchFamily="18" charset="-127"/>
                <a:ea typeface="HY수평선B" panose="02030600000101010101" pitchFamily="18" charset="-127"/>
              </a:defRPr>
            </a:lvl1pPr>
          </a:lstStyle>
          <a:p>
            <a:endParaRPr lang="en-US" altLang="ko-KR" sz="2000" b="1" i="0" dirty="0" smtClean="0">
              <a:solidFill>
                <a:srgbClr val="1171B3"/>
              </a:solidFill>
              <a:latin typeface="+mj-ea"/>
              <a:ea typeface="+mj-ea"/>
              <a:cs typeface="함초롬돋움 확장" panose="02030504000101010101" pitchFamily="18" charset="-127"/>
            </a:endParaRPr>
          </a:p>
          <a:p>
            <a:r>
              <a:rPr lang="ko-KR" altLang="en-US" sz="2000" b="1" i="0" dirty="0" smtClean="0">
                <a:solidFill>
                  <a:srgbClr val="1171B3"/>
                </a:solidFill>
                <a:latin typeface="+mj-ea"/>
                <a:ea typeface="+mj-ea"/>
                <a:cs typeface="함초롬돋움 확장" panose="02030504000101010101" pitchFamily="18" charset="-127"/>
              </a:rPr>
              <a:t>병역특례 전문연구요원 모집내용</a:t>
            </a:r>
            <a:endParaRPr lang="ko-KR" altLang="en-US" sz="4400" b="1" i="0" dirty="0">
              <a:solidFill>
                <a:srgbClr val="1171B3"/>
              </a:solidFill>
              <a:latin typeface="+mj-ea"/>
              <a:ea typeface="+mj-ea"/>
              <a:cs typeface="함초롬돋움 확장" panose="02030504000101010101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 bwMode="gray">
          <a:xfrm>
            <a:off x="299533" y="1080858"/>
            <a:ext cx="1716087" cy="269969"/>
          </a:xfrm>
          <a:prstGeom prst="round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533" y="1076460"/>
            <a:ext cx="1716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mtClean="0">
                <a:solidFill>
                  <a:srgbClr val="1171B3"/>
                </a:solidFill>
              </a:rPr>
              <a:t>모집부문 및 자격요건</a:t>
            </a:r>
            <a:endParaRPr lang="ko-KR" altLang="en-US" sz="1200" b="1">
              <a:solidFill>
                <a:srgbClr val="1171B3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176745"/>
              </p:ext>
            </p:extLst>
          </p:nvPr>
        </p:nvGraphicFramePr>
        <p:xfrm>
          <a:off x="476885" y="1504791"/>
          <a:ext cx="5838190" cy="1438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015"/>
                <a:gridCol w="1089396"/>
                <a:gridCol w="3739779"/>
              </a:tblGrid>
              <a:tr h="28590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2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모집부문</a:t>
                      </a:r>
                      <a:endParaRPr lang="ko-KR" sz="1200" kern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200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담당업무</a:t>
                      </a:r>
                      <a:endParaRPr lang="ko-KR" sz="12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2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자격요건</a:t>
                      </a:r>
                      <a:r>
                        <a:rPr lang="en-US" sz="12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&amp; </a:t>
                      </a:r>
                      <a:r>
                        <a:rPr lang="ko-KR" sz="12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우대사항</a:t>
                      </a:r>
                      <a:endParaRPr lang="ko-KR" sz="12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전문연구요원</a:t>
                      </a:r>
                      <a:endParaRPr lang="ko-KR" sz="10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o-KR" sz="1000" b="1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솔루션개발</a:t>
                      </a:r>
                      <a:r>
                        <a:rPr lang="en-US" sz="1000" kern="1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sz="1000" b="1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자격요건</a:t>
                      </a:r>
                      <a:r>
                        <a:rPr lang="en-US" sz="1000" b="1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]</a:t>
                      </a:r>
                      <a:endParaRPr lang="ko-KR" sz="1000" b="1" kern="1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0975" lvl="0" indent="-180975" algn="just" latinLnBrk="1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ko-KR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전공</a:t>
                      </a:r>
                      <a:r>
                        <a:rPr lang="en-US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: IT</a:t>
                      </a:r>
                      <a:r>
                        <a:rPr lang="ko-KR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관련 전공자</a:t>
                      </a:r>
                      <a:r>
                        <a:rPr lang="en-US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수학과</a:t>
                      </a:r>
                      <a:r>
                        <a:rPr lang="en-US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통계학과 </a:t>
                      </a:r>
                    </a:p>
                    <a:p>
                      <a:pPr marL="180975" lvl="0" indent="-180975" algn="just" latinLnBrk="1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ko-KR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학위</a:t>
                      </a:r>
                      <a:r>
                        <a:rPr lang="en-US" sz="1000" kern="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석사 및 박사</a:t>
                      </a:r>
                      <a:r>
                        <a:rPr lang="en-US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학위 수여자 및</a:t>
                      </a:r>
                      <a:r>
                        <a:rPr lang="en-US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17</a:t>
                      </a:r>
                      <a:r>
                        <a:rPr lang="ko-KR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년</a:t>
                      </a:r>
                      <a:r>
                        <a:rPr lang="en-US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 2</a:t>
                      </a:r>
                      <a:r>
                        <a:rPr lang="ko-KR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월 졸업 예정자</a:t>
                      </a:r>
                      <a:r>
                        <a:rPr lang="en-US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sz="1000" kern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180975" lvl="0" indent="-180975" algn="just" latinLnBrk="1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ko-KR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병역특례 전문연구요원 편입 가능 하신 분</a:t>
                      </a:r>
                    </a:p>
                    <a:p>
                      <a:pPr marL="180975" lvl="0" indent="-180975" algn="just" latinLnBrk="1">
                        <a:lnSpc>
                          <a:spcPct val="13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ko-KR" sz="1000" kern="1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</a:rPr>
                        <a:t>전직을 희망 하시는 분</a:t>
                      </a:r>
                      <a:endParaRPr lang="ko-KR" sz="1000" kern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 bwMode="gray">
          <a:xfrm>
            <a:off x="299533" y="3185883"/>
            <a:ext cx="1716087" cy="269969"/>
          </a:xfrm>
          <a:prstGeom prst="round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533" y="3181485"/>
            <a:ext cx="1716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mtClean="0">
                <a:solidFill>
                  <a:srgbClr val="1171B3"/>
                </a:solidFill>
              </a:rPr>
              <a:t>모집분야</a:t>
            </a:r>
            <a:endParaRPr lang="ko-KR" altLang="en-US" sz="1200" b="1">
              <a:solidFill>
                <a:srgbClr val="1171B3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 bwMode="gray">
          <a:xfrm>
            <a:off x="309058" y="5481408"/>
            <a:ext cx="1716087" cy="269969"/>
          </a:xfrm>
          <a:prstGeom prst="round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058" y="5477010"/>
            <a:ext cx="1716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mtClean="0">
                <a:solidFill>
                  <a:srgbClr val="1171B3"/>
                </a:solidFill>
              </a:rPr>
              <a:t>근무환</a:t>
            </a:r>
            <a:r>
              <a:rPr lang="ko-KR" altLang="en-US" sz="1200" b="1">
                <a:solidFill>
                  <a:srgbClr val="1171B3"/>
                </a:solidFill>
              </a:rPr>
              <a:t>경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5781675"/>
            <a:ext cx="53625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ko-KR" sz="1000"/>
              <a:t>근무지역</a:t>
            </a:r>
            <a:r>
              <a:rPr lang="en-US" altLang="ko-KR" sz="1000"/>
              <a:t> : </a:t>
            </a:r>
            <a:r>
              <a:rPr lang="ko-KR" altLang="ko-KR" sz="1000"/>
              <a:t>서울 서초구 서초동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ko-KR" sz="1000"/>
              <a:t>근무형태</a:t>
            </a:r>
            <a:r>
              <a:rPr lang="en-US" altLang="ko-KR" sz="1000"/>
              <a:t> : </a:t>
            </a:r>
            <a:r>
              <a:rPr lang="ko-KR" altLang="ko-KR" sz="1000"/>
              <a:t>병역특례 전문연구요원</a:t>
            </a:r>
            <a:r>
              <a:rPr lang="en-US" altLang="ko-KR" sz="1000"/>
              <a:t>, </a:t>
            </a:r>
            <a:r>
              <a:rPr lang="ko-KR" altLang="ko-KR" sz="1000"/>
              <a:t>정규직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ko-KR" sz="1000"/>
              <a:t>근무부서</a:t>
            </a:r>
            <a:r>
              <a:rPr lang="en-US" altLang="ko-KR" sz="1000"/>
              <a:t> : </a:t>
            </a:r>
            <a:r>
              <a:rPr lang="ko-KR" altLang="ko-KR" sz="1000"/>
              <a:t>기술연구소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ko-KR" sz="1000"/>
              <a:t>급여</a:t>
            </a:r>
            <a:r>
              <a:rPr lang="en-US" altLang="ko-KR" sz="1000"/>
              <a:t> : </a:t>
            </a:r>
            <a:r>
              <a:rPr lang="ko-KR" altLang="ko-KR" sz="1000"/>
              <a:t>회사 내규에 따름</a:t>
            </a:r>
            <a:r>
              <a:rPr lang="en-US" altLang="ko-KR" sz="1000"/>
              <a:t>(</a:t>
            </a:r>
            <a:r>
              <a:rPr lang="ko-KR" altLang="ko-KR" sz="1000"/>
              <a:t>정규직 수준 대우</a:t>
            </a:r>
            <a:r>
              <a:rPr lang="en-US" altLang="ko-KR" sz="1000" smtClean="0"/>
              <a:t>)</a:t>
            </a:r>
            <a:endParaRPr lang="ko-KR" altLang="en-US" sz="1000"/>
          </a:p>
        </p:txBody>
      </p:sp>
      <p:sp>
        <p:nvSpPr>
          <p:cNvPr id="14" name="모서리가 둥근 직사각형 13"/>
          <p:cNvSpPr/>
          <p:nvPr/>
        </p:nvSpPr>
        <p:spPr bwMode="gray">
          <a:xfrm>
            <a:off x="318583" y="7091133"/>
            <a:ext cx="1716087" cy="269969"/>
          </a:xfrm>
          <a:prstGeom prst="round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8583" y="7086735"/>
            <a:ext cx="1716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mtClean="0">
                <a:solidFill>
                  <a:srgbClr val="1171B3"/>
                </a:solidFill>
              </a:rPr>
              <a:t>전형절차</a:t>
            </a:r>
            <a:endParaRPr lang="ko-KR" altLang="en-US" sz="1200" b="1">
              <a:solidFill>
                <a:srgbClr val="1171B3"/>
              </a:solidFill>
            </a:endParaRPr>
          </a:p>
        </p:txBody>
      </p:sp>
      <p:pic>
        <p:nvPicPr>
          <p:cNvPr id="1025" name="Picture 1" descr="C:\Users\admin\Downloads\1481200414_internt_web_technology-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345" y="7575550"/>
            <a:ext cx="5842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\Downloads\1481200666_EditDocument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7604125"/>
            <a:ext cx="555625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1166"/>
              </p:ext>
            </p:extLst>
          </p:nvPr>
        </p:nvGraphicFramePr>
        <p:xfrm>
          <a:off x="467360" y="3638391"/>
          <a:ext cx="5876290" cy="1672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2590"/>
                <a:gridCol w="2933700"/>
              </a:tblGrid>
              <a:tr h="28590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1. </a:t>
                      </a:r>
                      <a:r>
                        <a:rPr lang="ko-KR" altLang="en-US" sz="1200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채널</a:t>
                      </a:r>
                      <a:r>
                        <a:rPr lang="en-US" altLang="ko-KR" sz="1200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ko-KR" altLang="en-US" sz="1200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미들웨어 분야</a:t>
                      </a:r>
                      <a:endParaRPr lang="ko-KR" sz="12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200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2. </a:t>
                      </a:r>
                      <a:r>
                        <a:rPr lang="ko-KR" altLang="en-US" sz="1200" kern="1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빅데이터 플랫폼 분야</a:t>
                      </a:r>
                      <a:endParaRPr lang="ko-KR" sz="12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257175" indent="-17145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EAI/MCI/FEP </a:t>
                      </a:r>
                      <a:r>
                        <a:rPr lang="ko-KR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등 연계채널 미들웨어 개발</a:t>
                      </a:r>
                    </a:p>
                    <a:p>
                      <a:pPr marL="257175" indent="-17145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블록체인</a:t>
                      </a:r>
                      <a:r>
                        <a:rPr lang="en-US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ko-KR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옴니채널</a:t>
                      </a:r>
                      <a:r>
                        <a:rPr lang="en-US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R&amp;D</a:t>
                      </a:r>
                      <a:endParaRPr lang="ko-KR" altLang="ko-KR" sz="1000" b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57175" indent="-17145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SW</a:t>
                      </a:r>
                      <a:r>
                        <a:rPr lang="ko-KR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자동화</a:t>
                      </a:r>
                      <a:r>
                        <a:rPr lang="en-US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SW </a:t>
                      </a:r>
                      <a:r>
                        <a:rPr lang="ko-KR" altLang="ko-KR" sz="1000" b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품질관리</a:t>
                      </a:r>
                    </a:p>
                    <a:p>
                      <a:pPr algn="ctr" latinLnBrk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o-KR" sz="1000" kern="1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57175" indent="-17145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빅데이터 기반의 로그</a:t>
                      </a:r>
                      <a:r>
                        <a:rPr lang="en-US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text</a:t>
                      </a: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분석</a:t>
                      </a:r>
                      <a:r>
                        <a:rPr lang="en-US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</a:t>
                      </a: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머신러닝을 위한</a:t>
                      </a:r>
                      <a:r>
                        <a:rPr lang="en-US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Data</a:t>
                      </a: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분석가</a:t>
                      </a:r>
                    </a:p>
                    <a:p>
                      <a:pPr marL="257175" indent="-17145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오픈소스 하둡</a:t>
                      </a:r>
                      <a:r>
                        <a:rPr lang="en-US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, spark, katfa, elasticsearch   </a:t>
                      </a: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기술개발자</a:t>
                      </a:r>
                    </a:p>
                    <a:p>
                      <a:pPr marL="257175" indent="-17145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사용자 편의성 강화를 위한</a:t>
                      </a:r>
                      <a:r>
                        <a:rPr lang="en-US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UI/UX </a:t>
                      </a: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기획</a:t>
                      </a:r>
                      <a:r>
                        <a:rPr lang="en-US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</a:t>
                      </a: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디자인</a:t>
                      </a:r>
                      <a:r>
                        <a:rPr lang="en-US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</a:t>
                      </a:r>
                      <a:r>
                        <a:rPr lang="ko-KR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퍼블리싱의 최신기술적용</a:t>
                      </a:r>
                    </a:p>
                    <a:p>
                      <a:pPr marL="85725">
                        <a:lnSpc>
                          <a:spcPct val="130000"/>
                        </a:lnSpc>
                      </a:pPr>
                      <a:r>
                        <a:rPr lang="en-US" altLang="ko-KR" sz="1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(Bootstrap,AngluaJS, HTML5,Jquery)</a:t>
                      </a:r>
                      <a:endParaRPr lang="ko-KR" altLang="ko-KR" sz="100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94783" y="8183067"/>
            <a:ext cx="77679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1</a:t>
            </a:r>
            <a:r>
              <a:rPr lang="ko-KR" alt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차</a:t>
            </a:r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algn="ctr">
              <a:lnSpc>
                <a:spcPct val="130000"/>
              </a:lnSpc>
              <a:defRPr/>
            </a:pPr>
            <a:r>
              <a:rPr lang="ko-KR" alt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서류전</a:t>
            </a:r>
            <a:r>
              <a:rPr lang="ko-KR" altLang="en-US" sz="1000" b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형</a:t>
            </a:r>
            <a:endParaRPr lang="en-US" altLang="ko-KR" sz="10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99683" y="8183067"/>
            <a:ext cx="77679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ko-KR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2</a:t>
            </a:r>
            <a:r>
              <a:rPr lang="ko-KR" alt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차</a:t>
            </a:r>
            <a:endParaRPr lang="en-US" altLang="ko-KR" sz="1000" b="1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algn="ctr">
              <a:lnSpc>
                <a:spcPct val="130000"/>
              </a:lnSpc>
              <a:defRPr/>
            </a:pPr>
            <a:r>
              <a:rPr lang="ko-KR" altLang="en-US" sz="1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면접</a:t>
            </a:r>
            <a:endParaRPr lang="en-US" altLang="ko-KR" sz="1000" b="1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027" name="Picture 3" descr="C:\Users\admin\Downloads\1481201262_back-alt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63926" y="7698172"/>
            <a:ext cx="311150" cy="33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모서리가 둥근 직사각형 21"/>
          <p:cNvSpPr/>
          <p:nvPr/>
        </p:nvSpPr>
        <p:spPr bwMode="gray">
          <a:xfrm>
            <a:off x="3433258" y="7100658"/>
            <a:ext cx="1716087" cy="269969"/>
          </a:xfrm>
          <a:prstGeom prst="roundRect">
            <a:avLst/>
          </a:prstGeom>
          <a:pattFill prst="dk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33258" y="7096260"/>
            <a:ext cx="17160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smtClean="0">
                <a:solidFill>
                  <a:srgbClr val="1171B3"/>
                </a:solidFill>
              </a:rPr>
              <a:t>접수기간 및 방법</a:t>
            </a:r>
            <a:endParaRPr lang="ko-KR" altLang="en-US" sz="1200" b="1">
              <a:solidFill>
                <a:srgbClr val="1171B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4719" y="7543800"/>
            <a:ext cx="30618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마감일 </a:t>
            </a:r>
            <a:r>
              <a:rPr lang="en-US" altLang="ko-KR" sz="1000" dirty="0" smtClean="0"/>
              <a:t>: 2016</a:t>
            </a:r>
            <a:r>
              <a:rPr lang="ko-KR" altLang="en-US" sz="1000" dirty="0" smtClean="0"/>
              <a:t>년 </a:t>
            </a:r>
            <a:r>
              <a:rPr lang="en-US" altLang="ko-KR" sz="1000" dirty="0" smtClean="0"/>
              <a:t>12</a:t>
            </a:r>
            <a:r>
              <a:rPr lang="ko-KR" altLang="en-US" sz="1000" dirty="0" smtClean="0"/>
              <a:t>월 </a:t>
            </a:r>
            <a:r>
              <a:rPr lang="en-US" altLang="ko-KR" sz="1000" dirty="0" smtClean="0"/>
              <a:t>01</a:t>
            </a:r>
            <a:r>
              <a:rPr lang="ko-KR" altLang="en-US" sz="1000" dirty="0" smtClean="0"/>
              <a:t>일 </a:t>
            </a:r>
            <a:r>
              <a:rPr lang="en-US" altLang="ko-KR" sz="1000" dirty="0" smtClean="0"/>
              <a:t>~ </a:t>
            </a:r>
            <a:r>
              <a:rPr lang="ko-KR" altLang="en-US" sz="1000" dirty="0" smtClean="0"/>
              <a:t>채용 마감 시</a:t>
            </a:r>
            <a:endParaRPr lang="en-US" altLang="ko-KR" sz="1000" dirty="0" smtClean="0"/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접수방법 </a:t>
            </a:r>
            <a:r>
              <a:rPr lang="en-US" altLang="ko-KR" sz="1000" dirty="0" smtClean="0"/>
              <a:t>: </a:t>
            </a:r>
            <a:r>
              <a:rPr lang="ko-KR" altLang="en-US" sz="1000" dirty="0" err="1" smtClean="0"/>
              <a:t>이메일</a:t>
            </a:r>
            <a:r>
              <a:rPr lang="ko-KR" altLang="en-US" sz="1000" dirty="0" smtClean="0"/>
              <a:t> 접수</a:t>
            </a:r>
            <a:r>
              <a:rPr lang="en-US" altLang="ko-KR" sz="1000" dirty="0" smtClean="0"/>
              <a:t>(</a:t>
            </a:r>
            <a:r>
              <a:rPr lang="en-US" altLang="ko-KR" sz="1000" dirty="0" smtClean="0">
                <a:hlinkClick r:id="rId5"/>
              </a:rPr>
              <a:t>jke@direa.co.kr</a:t>
            </a:r>
            <a:r>
              <a:rPr lang="en-US" altLang="ko-KR" sz="1000" dirty="0" smtClean="0"/>
              <a:t>)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제출서류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이력서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자기소개서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자유형식</a:t>
            </a:r>
            <a:r>
              <a:rPr lang="en-US" altLang="ko-KR" sz="1000" dirty="0" smtClean="0"/>
              <a:t>)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/>
              <a:t>문의처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조고은 차장</a:t>
            </a:r>
            <a:r>
              <a:rPr lang="en-US" altLang="ko-KR" sz="1000" dirty="0" smtClean="0"/>
              <a:t>(02-562-7133)</a:t>
            </a:r>
          </a:p>
        </p:txBody>
      </p:sp>
    </p:spTree>
    <p:extLst>
      <p:ext uri="{BB962C8B-B14F-4D97-AF65-F5344CB8AC3E}">
        <p14:creationId xmlns:p14="http://schemas.microsoft.com/office/powerpoint/2010/main" val="296062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bg1">
              <a:lumMod val="7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340</Words>
  <Application>Microsoft Office PowerPoint</Application>
  <PresentationFormat>화면 슬라이드 쇼(4:3)</PresentationFormat>
  <Paragraphs>63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JO</cp:lastModifiedBy>
  <cp:revision>613</cp:revision>
  <cp:lastPrinted>2016-12-07T05:45:12Z</cp:lastPrinted>
  <dcterms:created xsi:type="dcterms:W3CDTF">2014-06-11T02:40:58Z</dcterms:created>
  <dcterms:modified xsi:type="dcterms:W3CDTF">2016-12-09T07:34:49Z</dcterms:modified>
</cp:coreProperties>
</file>