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6D0B-3A42-4A12-AAAF-1AB7F0CA7990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6661-BE8B-439F-87A2-7592E79F63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793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6D0B-3A42-4A12-AAAF-1AB7F0CA7990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6661-BE8B-439F-87A2-7592E79F63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56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6D0B-3A42-4A12-AAAF-1AB7F0CA7990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6661-BE8B-439F-87A2-7592E79F63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3408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6D0B-3A42-4A12-AAAF-1AB7F0CA7990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6661-BE8B-439F-87A2-7592E79F63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9066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6D0B-3A42-4A12-AAAF-1AB7F0CA7990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6661-BE8B-439F-87A2-7592E79F63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917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6D0B-3A42-4A12-AAAF-1AB7F0CA7990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6661-BE8B-439F-87A2-7592E79F63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23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6D0B-3A42-4A12-AAAF-1AB7F0CA7990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6661-BE8B-439F-87A2-7592E79F63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781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6D0B-3A42-4A12-AAAF-1AB7F0CA7990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6661-BE8B-439F-87A2-7592E79F63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2407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6D0B-3A42-4A12-AAAF-1AB7F0CA7990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6661-BE8B-439F-87A2-7592E79F63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592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6D0B-3A42-4A12-AAAF-1AB7F0CA7990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6661-BE8B-439F-87A2-7592E79F63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361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6D0B-3A42-4A12-AAAF-1AB7F0CA7990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6661-BE8B-439F-87A2-7592E79F63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333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16D0B-3A42-4A12-AAAF-1AB7F0CA7990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96661-BE8B-439F-87A2-7592E79F63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0274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8" y="1569527"/>
            <a:ext cx="1144270" cy="1151890"/>
          </a:xfrm>
          <a:prstGeom prst="rect">
            <a:avLst/>
          </a:prstGeom>
          <a:noFill/>
        </p:spPr>
      </p:pic>
      <p:pic>
        <p:nvPicPr>
          <p:cNvPr id="5" name="그림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029" y="1486443"/>
            <a:ext cx="1256030" cy="1238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0"/>
            <a:ext cx="6858000" cy="100301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ko-KR" altLang="en-US" sz="2500" b="1" dirty="0" smtClean="0">
                <a:solidFill>
                  <a:schemeClr val="bg1"/>
                </a:solidFill>
              </a:rPr>
              <a:t>석</a:t>
            </a:r>
            <a:r>
              <a:rPr lang="en-US" altLang="ko-KR" sz="2500" b="1" dirty="0" smtClean="0">
                <a:solidFill>
                  <a:schemeClr val="bg1"/>
                </a:solidFill>
              </a:rPr>
              <a:t>·</a:t>
            </a:r>
            <a:r>
              <a:rPr lang="ko-KR" altLang="en-US" sz="2500" b="1" dirty="0" smtClean="0">
                <a:solidFill>
                  <a:schemeClr val="bg1"/>
                </a:solidFill>
              </a:rPr>
              <a:t>박사통합</a:t>
            </a:r>
            <a:r>
              <a:rPr lang="en-US" altLang="ko-KR" sz="2500" b="1" dirty="0" smtClean="0">
                <a:solidFill>
                  <a:schemeClr val="bg1"/>
                </a:solidFill>
              </a:rPr>
              <a:t> </a:t>
            </a:r>
            <a:r>
              <a:rPr lang="ko-KR" altLang="en-US" sz="2500" b="1" dirty="0" smtClean="0">
                <a:solidFill>
                  <a:schemeClr val="bg1"/>
                </a:solidFill>
              </a:rPr>
              <a:t>또는 박사과정 </a:t>
            </a:r>
            <a:r>
              <a:rPr lang="ko-KR" altLang="en-US" sz="2500" b="1" dirty="0" smtClean="0">
                <a:solidFill>
                  <a:schemeClr val="bg1"/>
                </a:solidFill>
              </a:rPr>
              <a:t>대학원생 </a:t>
            </a:r>
            <a:endParaRPr lang="en-US" altLang="ko-KR" sz="2500" b="1" dirty="0" smtClean="0">
              <a:solidFill>
                <a:schemeClr val="bg1"/>
              </a:solidFill>
            </a:endParaRPr>
          </a:p>
          <a:p>
            <a:pPr algn="ctr"/>
            <a:r>
              <a:rPr lang="en-US" altLang="ko-KR" sz="2500" b="1" dirty="0" smtClean="0">
                <a:solidFill>
                  <a:schemeClr val="bg1"/>
                </a:solidFill>
              </a:rPr>
              <a:t>@ </a:t>
            </a:r>
            <a:r>
              <a:rPr lang="ko-KR" altLang="en-US" sz="2500" b="1" dirty="0" smtClean="0">
                <a:solidFill>
                  <a:schemeClr val="bg1"/>
                </a:solidFill>
              </a:rPr>
              <a:t>서울대학교 </a:t>
            </a:r>
            <a:r>
              <a:rPr lang="en-US" altLang="ko-KR" sz="2500" b="1" dirty="0" smtClean="0">
                <a:solidFill>
                  <a:schemeClr val="bg1"/>
                </a:solidFill>
              </a:rPr>
              <a:t>RPLab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378989" y="1533496"/>
            <a:ext cx="6178217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ko-KR" altLang="ko-KR" sz="1300" b="1" dirty="0">
                <a:latin typeface="+mj-ea"/>
                <a:ea typeface="+mj-ea"/>
                <a:cs typeface="Times New Roman" panose="02020603050405020304" pitchFamily="18" charset="0"/>
              </a:rPr>
              <a:t>서울대학교 </a:t>
            </a:r>
            <a:r>
              <a:rPr lang="ko-KR" altLang="ko-KR" sz="1300" b="1" dirty="0" smtClean="0">
                <a:latin typeface="+mj-ea"/>
                <a:ea typeface="+mj-ea"/>
                <a:cs typeface="Times New Roman" panose="02020603050405020304" pitchFamily="18" charset="0"/>
              </a:rPr>
              <a:t>방사선의학물리연구실</a:t>
            </a:r>
            <a:endParaRPr lang="en-US" altLang="ko-KR" sz="1300" b="1" dirty="0" smtClean="0">
              <a:latin typeface="+mj-ea"/>
              <a:ea typeface="+mj-ea"/>
              <a:cs typeface="Times New Roman" panose="02020603050405020304" pitchFamily="18" charset="0"/>
            </a:endParaRPr>
          </a:p>
          <a:p>
            <a:pPr algn="ctr">
              <a:lnSpc>
                <a:spcPts val="2000"/>
              </a:lnSpc>
            </a:pPr>
            <a:r>
              <a:rPr lang="en-US" altLang="ko-KR" sz="1300" b="1" dirty="0" smtClean="0">
                <a:latin typeface="+mj-ea"/>
                <a:ea typeface="+mj-ea"/>
                <a:cs typeface="Times New Roman" panose="02020603050405020304" pitchFamily="18" charset="0"/>
              </a:rPr>
              <a:t>(</a:t>
            </a:r>
            <a:r>
              <a:rPr lang="en-US" altLang="ko-KR" b="1" u="sng" dirty="0">
                <a:latin typeface="+mj-ea"/>
                <a:ea typeface="+mj-ea"/>
                <a:cs typeface="Times New Roman" panose="02020603050405020304" pitchFamily="18" charset="0"/>
              </a:rPr>
              <a:t>R</a:t>
            </a:r>
            <a:r>
              <a:rPr lang="en-US" altLang="ko-KR" sz="1300" b="1" dirty="0">
                <a:latin typeface="+mj-ea"/>
                <a:ea typeface="+mj-ea"/>
                <a:cs typeface="Times New Roman" panose="02020603050405020304" pitchFamily="18" charset="0"/>
              </a:rPr>
              <a:t>adiological </a:t>
            </a:r>
            <a:r>
              <a:rPr lang="en-US" altLang="ko-KR" b="1" u="sng" dirty="0">
                <a:latin typeface="+mj-ea"/>
                <a:ea typeface="+mj-ea"/>
                <a:cs typeface="Times New Roman" panose="02020603050405020304" pitchFamily="18" charset="0"/>
              </a:rPr>
              <a:t>P</a:t>
            </a:r>
            <a:r>
              <a:rPr lang="en-US" altLang="ko-KR" sz="1300" b="1" dirty="0">
                <a:latin typeface="+mj-ea"/>
                <a:ea typeface="+mj-ea"/>
                <a:cs typeface="Times New Roman" panose="02020603050405020304" pitchFamily="18" charset="0"/>
              </a:rPr>
              <a:t>hysics </a:t>
            </a:r>
            <a:r>
              <a:rPr lang="en-US" altLang="ko-KR" b="1" u="sng" dirty="0">
                <a:latin typeface="+mj-ea"/>
                <a:ea typeface="+mj-ea"/>
                <a:cs typeface="Times New Roman" panose="02020603050405020304" pitchFamily="18" charset="0"/>
              </a:rPr>
              <a:t>Lab</a:t>
            </a:r>
            <a:r>
              <a:rPr lang="en-US" altLang="ko-KR" sz="1300" b="1" dirty="0">
                <a:latin typeface="+mj-ea"/>
                <a:ea typeface="+mj-ea"/>
                <a:cs typeface="Times New Roman" panose="02020603050405020304" pitchFamily="18" charset="0"/>
              </a:rPr>
              <a:t>oratory, </a:t>
            </a:r>
            <a:r>
              <a:rPr lang="ko-KR" altLang="ko-KR" sz="1300" b="1" dirty="0">
                <a:latin typeface="+mj-ea"/>
                <a:ea typeface="+mj-ea"/>
                <a:cs typeface="Times New Roman" panose="02020603050405020304" pitchFamily="18" charset="0"/>
              </a:rPr>
              <a:t>지도교수</a:t>
            </a:r>
            <a:r>
              <a:rPr lang="en-US" altLang="ko-KR" sz="1300" b="1" dirty="0">
                <a:latin typeface="+mj-ea"/>
                <a:ea typeface="+mj-ea"/>
                <a:cs typeface="Times New Roman" panose="02020603050405020304" pitchFamily="18" charset="0"/>
              </a:rPr>
              <a:t>: </a:t>
            </a:r>
            <a:r>
              <a:rPr lang="ko-KR" altLang="ko-KR" sz="1300" b="1" dirty="0">
                <a:latin typeface="+mj-ea"/>
                <a:ea typeface="+mj-ea"/>
                <a:cs typeface="Times New Roman" panose="02020603050405020304" pitchFamily="18" charset="0"/>
              </a:rPr>
              <a:t>예성준</a:t>
            </a:r>
            <a:r>
              <a:rPr lang="en-US" altLang="ko-KR" sz="1300" b="1" dirty="0" smtClean="0">
                <a:latin typeface="+mj-ea"/>
                <a:ea typeface="+mj-ea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ts val="2000"/>
              </a:lnSpc>
            </a:pPr>
            <a:r>
              <a:rPr lang="ko-KR" altLang="ko-KR" sz="1300" b="1" dirty="0" smtClean="0">
                <a:latin typeface="+mj-ea"/>
                <a:ea typeface="+mj-ea"/>
                <a:cs typeface="Times New Roman" panose="02020603050405020304" pitchFamily="18" charset="0"/>
              </a:rPr>
              <a:t>에서는 </a:t>
            </a:r>
            <a:r>
              <a:rPr lang="ko-KR" altLang="ko-KR" sz="1300" b="1" dirty="0">
                <a:latin typeface="+mj-ea"/>
                <a:ea typeface="+mj-ea"/>
                <a:cs typeface="Times New Roman" panose="02020603050405020304" pitchFamily="18" charset="0"/>
              </a:rPr>
              <a:t>이공계 대학생 또는 대학원생을 대상으로 </a:t>
            </a:r>
            <a:endParaRPr lang="en-US" altLang="ko-KR" sz="1300" b="1" dirty="0" smtClean="0">
              <a:latin typeface="+mj-ea"/>
              <a:ea typeface="+mj-ea"/>
              <a:cs typeface="Times New Roman" panose="02020603050405020304" pitchFamily="18" charset="0"/>
            </a:endParaRPr>
          </a:p>
          <a:p>
            <a:pPr algn="ctr">
              <a:lnSpc>
                <a:spcPts val="2000"/>
              </a:lnSpc>
            </a:pPr>
            <a:r>
              <a:rPr lang="en-US" altLang="ko-KR" sz="1300" b="1" dirty="0" smtClean="0">
                <a:latin typeface="+mj-ea"/>
                <a:ea typeface="+mj-ea"/>
                <a:cs typeface="Times New Roman" panose="02020603050405020304" pitchFamily="18" charset="0"/>
              </a:rPr>
              <a:t>4</a:t>
            </a:r>
            <a:r>
              <a:rPr lang="ko-KR" altLang="en-US" sz="1300" b="1" dirty="0" smtClean="0">
                <a:latin typeface="+mj-ea"/>
                <a:ea typeface="+mj-ea"/>
                <a:cs typeface="Times New Roman" panose="02020603050405020304" pitchFamily="18" charset="0"/>
              </a:rPr>
              <a:t>명의 석</a:t>
            </a:r>
            <a:r>
              <a:rPr lang="en-US" altLang="ko-KR" sz="1300" b="1" dirty="0" smtClean="0">
                <a:latin typeface="+mj-ea"/>
                <a:ea typeface="+mj-ea"/>
                <a:cs typeface="Times New Roman" panose="02020603050405020304" pitchFamily="18" charset="0"/>
              </a:rPr>
              <a:t>·</a:t>
            </a:r>
            <a:r>
              <a:rPr lang="ko-KR" altLang="en-US" sz="1300" b="1" dirty="0" smtClean="0">
                <a:latin typeface="+mj-ea"/>
                <a:ea typeface="+mj-ea"/>
                <a:cs typeface="Times New Roman" panose="02020603050405020304" pitchFamily="18" charset="0"/>
              </a:rPr>
              <a:t>박사 또는 박사과정 </a:t>
            </a:r>
            <a:r>
              <a:rPr lang="ko-KR" altLang="ko-KR" sz="1300" b="1" dirty="0" smtClean="0">
                <a:latin typeface="+mj-ea"/>
                <a:ea typeface="+mj-ea"/>
                <a:cs typeface="Times New Roman" panose="02020603050405020304" pitchFamily="18" charset="0"/>
              </a:rPr>
              <a:t>대학원생을 </a:t>
            </a:r>
            <a:r>
              <a:rPr lang="ko-KR" altLang="ko-KR" sz="1300" b="1" dirty="0" smtClean="0">
                <a:latin typeface="+mj-ea"/>
                <a:ea typeface="+mj-ea"/>
                <a:cs typeface="Times New Roman" panose="02020603050405020304" pitchFamily="18" charset="0"/>
              </a:rPr>
              <a:t>모집합니다</a:t>
            </a:r>
            <a:r>
              <a:rPr lang="en-US" altLang="ko-KR" sz="1300" b="1" dirty="0" smtClean="0">
                <a:latin typeface="+mj-ea"/>
                <a:ea typeface="+mj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2174794" y="2579342"/>
            <a:ext cx="258660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ko-KR" altLang="en-US" sz="1100" dirty="0" smtClean="0">
                <a:solidFill>
                  <a:schemeClr val="bg2">
                    <a:lumMod val="50000"/>
                  </a:schemeClr>
                </a:solidFill>
              </a:rPr>
              <a:t>연구실 홈페이지</a:t>
            </a:r>
            <a:r>
              <a:rPr lang="en-US" altLang="ko-KR" sz="1100" dirty="0" smtClean="0">
                <a:solidFill>
                  <a:schemeClr val="bg2">
                    <a:lumMod val="50000"/>
                  </a:schemeClr>
                </a:solidFill>
              </a:rPr>
              <a:t>: http://rplab.snu.ac.kr)</a:t>
            </a:r>
            <a:endParaRPr lang="en-US" altLang="ko-KR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63233" y="3056375"/>
            <a:ext cx="1107996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ko-KR" altLang="ko-KR" b="1" dirty="0">
                <a:solidFill>
                  <a:schemeClr val="bg1"/>
                </a:solidFill>
                <a:cs typeface="Times New Roman" panose="02020603050405020304" pitchFamily="18" charset="0"/>
              </a:rPr>
              <a:t>연구분야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69836" y="3946559"/>
            <a:ext cx="5662333" cy="2923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sz="1300" b="1" dirty="0" smtClean="0">
                <a:latin typeface="+mn-ea"/>
                <a:cs typeface="Times New Roman" panose="02020603050405020304" pitchFamily="18" charset="0"/>
              </a:rPr>
              <a:t>의학</a:t>
            </a:r>
            <a:r>
              <a:rPr lang="en-US" altLang="ko-KR" sz="1300" b="1" dirty="0" smtClean="0">
                <a:latin typeface="+mn-ea"/>
                <a:cs typeface="Times New Roman" panose="02020603050405020304" pitchFamily="18" charset="0"/>
              </a:rPr>
              <a:t>, </a:t>
            </a:r>
            <a:r>
              <a:rPr lang="ko-KR" altLang="en-US" sz="1300" b="1" dirty="0" smtClean="0">
                <a:latin typeface="+mn-ea"/>
                <a:cs typeface="Times New Roman" panose="02020603050405020304" pitchFamily="18" charset="0"/>
              </a:rPr>
              <a:t>우주</a:t>
            </a:r>
            <a:r>
              <a:rPr lang="en-US" altLang="ko-KR" sz="1300" b="1" dirty="0" smtClean="0">
                <a:latin typeface="+mn-ea"/>
                <a:cs typeface="Times New Roman" panose="02020603050405020304" pitchFamily="18" charset="0"/>
              </a:rPr>
              <a:t>, </a:t>
            </a:r>
            <a:r>
              <a:rPr lang="ko-KR" altLang="en-US" sz="1300" b="1" dirty="0" smtClean="0">
                <a:latin typeface="+mn-ea"/>
                <a:cs typeface="Times New Roman" panose="02020603050405020304" pitchFamily="18" charset="0"/>
              </a:rPr>
              <a:t>전력에서의 방사선 전분야</a:t>
            </a:r>
            <a:endParaRPr lang="ko-KR" altLang="en-US" sz="1300" b="1" dirty="0">
              <a:latin typeface="+mn-ea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378989" y="4834547"/>
            <a:ext cx="646331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자격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61871" y="5295320"/>
            <a:ext cx="287754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o-KR" altLang="ko-KR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국내</a:t>
            </a:r>
            <a:r>
              <a:rPr lang="en-US" altLang="ko-KR" sz="1300" b="1" dirty="0">
                <a:latin typeface="+mj-ea"/>
                <a:cs typeface="Times New Roman" panose="02020603050405020304" pitchFamily="18" charset="0"/>
              </a:rPr>
              <a:t> · </a:t>
            </a:r>
            <a:r>
              <a:rPr lang="ko-KR" altLang="ko-KR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외 </a:t>
            </a:r>
            <a:r>
              <a:rPr lang="ko-KR" altLang="ko-KR" sz="1300" b="1" kern="100" dirty="0">
                <a:latin typeface="+mj-ea"/>
                <a:ea typeface="+mj-ea"/>
                <a:cs typeface="Times New Roman" panose="02020603050405020304" pitchFamily="18" charset="0"/>
              </a:rPr>
              <a:t>대학 물리학</a:t>
            </a:r>
            <a:r>
              <a:rPr lang="en-US" altLang="ko-KR" sz="1300" b="1" kern="100" dirty="0">
                <a:latin typeface="+mj-ea"/>
                <a:ea typeface="+mj-ea"/>
                <a:cs typeface="Times New Roman" panose="02020603050405020304" pitchFamily="18" charset="0"/>
              </a:rPr>
              <a:t>, </a:t>
            </a:r>
            <a:r>
              <a:rPr lang="ko-KR" altLang="ko-KR" sz="1300" b="1" kern="100" dirty="0">
                <a:latin typeface="+mj-ea"/>
                <a:ea typeface="+mj-ea"/>
                <a:cs typeface="Times New Roman" panose="02020603050405020304" pitchFamily="18" charset="0"/>
              </a:rPr>
              <a:t>원자력</a:t>
            </a:r>
            <a:r>
              <a:rPr lang="en-US" altLang="ko-KR" sz="1300" b="1" kern="100" dirty="0">
                <a:latin typeface="+mj-ea"/>
                <a:ea typeface="+mj-ea"/>
                <a:cs typeface="Times New Roman" panose="02020603050405020304" pitchFamily="18" charset="0"/>
              </a:rPr>
              <a:t>(</a:t>
            </a:r>
            <a:r>
              <a:rPr lang="ko-KR" altLang="ko-KR" sz="1300" b="1" kern="100" dirty="0">
                <a:latin typeface="+mj-ea"/>
                <a:ea typeface="+mj-ea"/>
                <a:cs typeface="Times New Roman" panose="02020603050405020304" pitchFamily="18" charset="0"/>
              </a:rPr>
              <a:t>핵</a:t>
            </a:r>
            <a:r>
              <a:rPr lang="en-US" altLang="ko-KR" sz="1300" b="1" kern="100" dirty="0">
                <a:latin typeface="+mj-ea"/>
                <a:ea typeface="+mj-ea"/>
                <a:cs typeface="Times New Roman" panose="02020603050405020304" pitchFamily="18" charset="0"/>
              </a:rPr>
              <a:t>)</a:t>
            </a:r>
            <a:r>
              <a:rPr lang="ko-KR" altLang="ko-KR" sz="1300" b="1" kern="100" dirty="0">
                <a:latin typeface="+mj-ea"/>
                <a:ea typeface="+mj-ea"/>
                <a:cs typeface="Times New Roman" panose="02020603050405020304" pitchFamily="18" charset="0"/>
              </a:rPr>
              <a:t>공학</a:t>
            </a:r>
            <a:r>
              <a:rPr lang="en-US" altLang="ko-KR" sz="1300" b="1" kern="100" dirty="0">
                <a:latin typeface="+mj-ea"/>
                <a:ea typeface="+mj-ea"/>
                <a:cs typeface="Times New Roman" panose="02020603050405020304" pitchFamily="18" charset="0"/>
              </a:rPr>
              <a:t>, </a:t>
            </a:r>
            <a:r>
              <a:rPr lang="ko-KR" altLang="ko-KR" sz="1300" b="1" kern="100" dirty="0">
                <a:latin typeface="+mj-ea"/>
                <a:ea typeface="+mj-ea"/>
                <a:cs typeface="Times New Roman" panose="02020603050405020304" pitchFamily="18" charset="0"/>
              </a:rPr>
              <a:t>전기전자공학</a:t>
            </a:r>
            <a:r>
              <a:rPr lang="en-US" altLang="ko-KR" sz="1300" b="1" kern="100" dirty="0">
                <a:latin typeface="+mj-ea"/>
                <a:ea typeface="+mj-ea"/>
                <a:cs typeface="Times New Roman" panose="02020603050405020304" pitchFamily="18" charset="0"/>
              </a:rPr>
              <a:t>, </a:t>
            </a:r>
            <a:r>
              <a:rPr lang="ko-KR" altLang="ko-KR" sz="1300" b="1" kern="100" dirty="0">
                <a:latin typeface="+mj-ea"/>
                <a:ea typeface="+mj-ea"/>
                <a:cs typeface="Times New Roman" panose="02020603050405020304" pitchFamily="18" charset="0"/>
              </a:rPr>
              <a:t>컴퓨터공학 등 </a:t>
            </a:r>
            <a:endParaRPr lang="en-US" altLang="ko-KR" sz="1300" b="1" kern="100" dirty="0" smtClean="0">
              <a:latin typeface="+mj-ea"/>
              <a:ea typeface="+mj-ea"/>
              <a:cs typeface="Times New Roman" panose="02020603050405020304" pitchFamily="18" charset="0"/>
            </a:endParaRPr>
          </a:p>
          <a:p>
            <a:pPr lvl="0"/>
            <a:r>
              <a:rPr lang="ko-KR" altLang="ko-KR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이공계 전분야 </a:t>
            </a:r>
            <a:r>
              <a:rPr lang="ko-KR" altLang="ko-KR" sz="1300" b="1" kern="100" dirty="0">
                <a:latin typeface="+mj-ea"/>
                <a:ea typeface="+mj-ea"/>
                <a:cs typeface="Times New Roman" panose="02020603050405020304" pitchFamily="18" charset="0"/>
              </a:rPr>
              <a:t>졸업 또는 </a:t>
            </a:r>
            <a:endParaRPr lang="en-US" altLang="ko-KR" sz="1300" b="1" kern="100" dirty="0" smtClean="0">
              <a:latin typeface="+mj-ea"/>
              <a:ea typeface="+mj-ea"/>
              <a:cs typeface="Times New Roman" panose="02020603050405020304" pitchFamily="18" charset="0"/>
            </a:endParaRPr>
          </a:p>
          <a:p>
            <a:pPr lvl="0"/>
            <a:r>
              <a:rPr lang="ko-KR" altLang="en-US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졸업</a:t>
            </a:r>
            <a:r>
              <a:rPr lang="ko-KR" altLang="ko-KR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예정자로 </a:t>
            </a:r>
            <a:r>
              <a:rPr lang="en-US" altLang="ko-KR" sz="1300" b="1" kern="100" dirty="0">
                <a:latin typeface="+mj-ea"/>
                <a:ea typeface="+mj-ea"/>
                <a:cs typeface="Times New Roman" panose="02020603050405020304" pitchFamily="18" charset="0"/>
              </a:rPr>
              <a:t>2017</a:t>
            </a:r>
            <a:r>
              <a:rPr lang="ko-KR" altLang="ko-KR" sz="1300" b="1" kern="100" dirty="0">
                <a:latin typeface="+mj-ea"/>
                <a:ea typeface="+mj-ea"/>
                <a:cs typeface="Times New Roman" panose="02020603050405020304" pitchFamily="18" charset="0"/>
              </a:rPr>
              <a:t>년 </a:t>
            </a:r>
            <a:r>
              <a:rPr lang="ko-KR" altLang="ko-KR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후기</a:t>
            </a:r>
            <a:r>
              <a:rPr lang="en-US" altLang="ko-KR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ko-KR" altLang="en-US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또는 </a:t>
            </a:r>
            <a:r>
              <a:rPr lang="en-US" altLang="ko-KR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2018</a:t>
            </a:r>
            <a:r>
              <a:rPr lang="ko-KR" altLang="en-US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년 전기에</a:t>
            </a:r>
            <a:r>
              <a:rPr lang="ko-KR" altLang="ko-KR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 석</a:t>
            </a:r>
            <a:r>
              <a:rPr lang="ko-KR" altLang="ko-KR" sz="1300" b="1" kern="100" dirty="0">
                <a:latin typeface="+mj-ea"/>
                <a:ea typeface="+mj-ea"/>
                <a:cs typeface="Times New Roman" panose="02020603050405020304" pitchFamily="18" charset="0"/>
              </a:rPr>
              <a:t>·박사통합 또는 </a:t>
            </a:r>
            <a:r>
              <a:rPr lang="ko-KR" altLang="ko-KR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박사과정으로 </a:t>
            </a:r>
            <a:r>
              <a:rPr lang="ko-KR" altLang="ko-KR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대학원 </a:t>
            </a:r>
            <a:r>
              <a:rPr lang="ko-KR" altLang="ko-KR" sz="1300" b="1" kern="100" dirty="0">
                <a:latin typeface="+mj-ea"/>
                <a:ea typeface="+mj-ea"/>
                <a:cs typeface="Times New Roman" panose="02020603050405020304" pitchFamily="18" charset="0"/>
              </a:rPr>
              <a:t>입학 가능한 </a:t>
            </a:r>
            <a:r>
              <a:rPr lang="ko-KR" altLang="ko-KR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자</a:t>
            </a:r>
            <a:endParaRPr lang="en-US" altLang="ko-KR" sz="1300" b="1" kern="100" dirty="0" smtClean="0">
              <a:latin typeface="+mj-ea"/>
              <a:ea typeface="+mj-ea"/>
              <a:cs typeface="Times New Roman" panose="02020603050405020304" pitchFamily="18" charset="0"/>
            </a:endParaRPr>
          </a:p>
          <a:p>
            <a:pPr lvl="0"/>
            <a:endParaRPr lang="en-US" altLang="ko-KR" sz="1300" b="1" kern="100" dirty="0" smtClean="0">
              <a:latin typeface="+mj-ea"/>
              <a:ea typeface="+mj-ea"/>
              <a:cs typeface="Times New Roman" panose="02020603050405020304" pitchFamily="18" charset="0"/>
            </a:endParaRPr>
          </a:p>
          <a:p>
            <a:pPr lvl="0"/>
            <a:r>
              <a:rPr lang="en-US" altLang="ko-KR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TEPS</a:t>
            </a:r>
            <a:r>
              <a:rPr lang="ko-KR" altLang="ko-KR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기준 영어성적 </a:t>
            </a:r>
            <a:r>
              <a:rPr lang="en-US" altLang="ko-KR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601</a:t>
            </a:r>
            <a:r>
              <a:rPr lang="ko-KR" altLang="ko-KR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점</a:t>
            </a:r>
            <a:r>
              <a:rPr lang="en-US" altLang="ko-KR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 </a:t>
            </a:r>
          </a:p>
          <a:p>
            <a:pPr lvl="0"/>
            <a:r>
              <a:rPr lang="en-US" altLang="ko-KR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(</a:t>
            </a:r>
            <a:r>
              <a:rPr lang="ko-KR" altLang="ko-KR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또는 </a:t>
            </a:r>
            <a:r>
              <a:rPr lang="en-US" altLang="ko-KR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TOEFL 86</a:t>
            </a:r>
            <a:r>
              <a:rPr lang="ko-KR" altLang="ko-KR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점</a:t>
            </a:r>
            <a:r>
              <a:rPr lang="en-US" altLang="ko-KR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) </a:t>
            </a:r>
            <a:r>
              <a:rPr lang="ko-KR" altLang="ko-KR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이상인 자</a:t>
            </a:r>
            <a:endParaRPr lang="en-US" altLang="ko-KR" sz="1300" b="1" kern="100" dirty="0" smtClean="0">
              <a:latin typeface="+mj-ea"/>
              <a:ea typeface="+mj-ea"/>
              <a:cs typeface="Times New Roman" panose="02020603050405020304" pitchFamily="18" charset="0"/>
            </a:endParaRPr>
          </a:p>
          <a:p>
            <a:pPr lvl="0"/>
            <a:endParaRPr lang="en-US" altLang="ko-KR" sz="1300" b="1" kern="100" dirty="0" smtClean="0">
              <a:latin typeface="+mj-ea"/>
              <a:ea typeface="+mj-ea"/>
              <a:cs typeface="Times New Roman" panose="02020603050405020304" pitchFamily="18" charset="0"/>
            </a:endParaRPr>
          </a:p>
          <a:p>
            <a:pPr lvl="0"/>
            <a:r>
              <a:rPr lang="ko-KR" altLang="ko-KR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입학 </a:t>
            </a:r>
            <a:r>
              <a:rPr lang="ko-KR" altLang="ko-KR" sz="1300" b="1" kern="100" dirty="0">
                <a:latin typeface="+mj-ea"/>
                <a:ea typeface="+mj-ea"/>
                <a:cs typeface="Times New Roman" panose="02020603050405020304" pitchFamily="18" charset="0"/>
              </a:rPr>
              <a:t>전 </a:t>
            </a:r>
            <a:r>
              <a:rPr lang="en-US" altLang="ko-KR" sz="1300" b="1" kern="100" dirty="0">
                <a:latin typeface="+mj-ea"/>
                <a:ea typeface="+mj-ea"/>
                <a:cs typeface="Times New Roman" panose="02020603050405020304" pitchFamily="18" charset="0"/>
              </a:rPr>
              <a:t>RPLab </a:t>
            </a:r>
            <a:r>
              <a:rPr lang="ko-KR" altLang="ko-KR" sz="1300" b="1" kern="100" dirty="0">
                <a:latin typeface="+mj-ea"/>
                <a:ea typeface="+mj-ea"/>
                <a:cs typeface="Times New Roman" panose="02020603050405020304" pitchFamily="18" charset="0"/>
              </a:rPr>
              <a:t>인턴연구원으로 </a:t>
            </a:r>
            <a:endParaRPr lang="en-US" altLang="ko-KR" sz="1300" b="1" kern="100" dirty="0" smtClean="0">
              <a:latin typeface="+mj-ea"/>
              <a:ea typeface="+mj-ea"/>
              <a:cs typeface="Times New Roman" panose="02020603050405020304" pitchFamily="18" charset="0"/>
            </a:endParaRPr>
          </a:p>
          <a:p>
            <a:pPr lvl="0"/>
            <a:r>
              <a:rPr lang="ko-KR" altLang="en-US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참여 </a:t>
            </a:r>
            <a:r>
              <a:rPr lang="ko-KR" altLang="ko-KR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권장</a:t>
            </a:r>
            <a:endParaRPr lang="ko-KR" altLang="ko-KR" sz="1300" b="1" kern="100" dirty="0"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569836" y="3493725"/>
            <a:ext cx="5662333" cy="2923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ko-KR" sz="1300" b="1" dirty="0" smtClean="0">
                <a:latin typeface="+mn-ea"/>
                <a:cs typeface="Times New Roman" panose="02020603050405020304" pitchFamily="18" charset="0"/>
              </a:rPr>
              <a:t>Radiation in Medicine, Space, and Power</a:t>
            </a:r>
            <a:endParaRPr lang="ko-KR" altLang="en-US" sz="1300" b="1" dirty="0" smtClean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361150" y="8205251"/>
            <a:ext cx="646331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혜택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544031" y="8655337"/>
            <a:ext cx="5803731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o-KR" altLang="en-US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수료 시까지 전액 등록금 </a:t>
            </a:r>
            <a:r>
              <a:rPr lang="ko-KR" altLang="en-US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지원과 함께 학위 시까지 소정의 장학금 </a:t>
            </a:r>
            <a:endParaRPr lang="en-US" altLang="ko-KR" sz="1300" b="1" kern="100" dirty="0" smtClean="0">
              <a:latin typeface="+mj-ea"/>
              <a:ea typeface="+mj-ea"/>
              <a:cs typeface="Times New Roman" panose="02020603050405020304" pitchFamily="18" charset="0"/>
            </a:endParaRPr>
          </a:p>
          <a:p>
            <a:pPr lvl="0"/>
            <a:endParaRPr lang="en-US" altLang="ko-KR" sz="1300" b="1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lvl="0"/>
            <a:r>
              <a:rPr lang="ko-KR" altLang="en-US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박사수료 </a:t>
            </a:r>
            <a:r>
              <a:rPr lang="ko-KR" altLang="en-US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후 </a:t>
            </a:r>
            <a:r>
              <a:rPr lang="ko-KR" altLang="en-US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병역특례 가능 </a:t>
            </a:r>
            <a:r>
              <a:rPr lang="en-US" altLang="ko-KR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(</a:t>
            </a:r>
            <a:r>
              <a:rPr lang="ko-KR" altLang="en-US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대학연구소</a:t>
            </a:r>
            <a:r>
              <a:rPr lang="en-US" altLang="ko-KR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ko-KR" altLang="en-US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또는</a:t>
            </a:r>
            <a:r>
              <a:rPr lang="en-US" altLang="ko-KR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ko-KR" altLang="en-US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서울대병원</a:t>
            </a:r>
            <a:r>
              <a:rPr lang="en-US" altLang="ko-KR" sz="13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)</a:t>
            </a:r>
            <a:endParaRPr lang="ko-KR" altLang="ko-KR" sz="1300" b="1" kern="100" dirty="0"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3463240" y="4828259"/>
            <a:ext cx="1160895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지원 방법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70134" y="1040482"/>
            <a:ext cx="3966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C00000"/>
                </a:solidFill>
                <a:latin typeface="+mj-ea"/>
                <a:ea typeface="+mj-ea"/>
              </a:rPr>
              <a:t>2017</a:t>
            </a:r>
            <a:r>
              <a:rPr lang="ko-KR" altLang="en-US" b="1" dirty="0" smtClean="0">
                <a:solidFill>
                  <a:srgbClr val="C00000"/>
                </a:solidFill>
                <a:latin typeface="+mj-ea"/>
                <a:ea typeface="+mj-ea"/>
              </a:rPr>
              <a:t>년 </a:t>
            </a:r>
            <a:r>
              <a:rPr lang="ko-KR" altLang="en-US" b="1" dirty="0" smtClean="0">
                <a:solidFill>
                  <a:srgbClr val="C00000"/>
                </a:solidFill>
                <a:latin typeface="+mj-ea"/>
                <a:ea typeface="+mj-ea"/>
              </a:rPr>
              <a:t>후기 또는 </a:t>
            </a:r>
            <a:r>
              <a:rPr lang="en-US" altLang="ko-KR" b="1" dirty="0" smtClean="0">
                <a:solidFill>
                  <a:srgbClr val="C00000"/>
                </a:solidFill>
                <a:latin typeface="+mj-ea"/>
                <a:ea typeface="+mj-ea"/>
              </a:rPr>
              <a:t>2018</a:t>
            </a:r>
            <a:r>
              <a:rPr lang="ko-KR" altLang="en-US" b="1" dirty="0" smtClean="0">
                <a:solidFill>
                  <a:srgbClr val="C00000"/>
                </a:solidFill>
                <a:latin typeface="+mj-ea"/>
                <a:ea typeface="+mj-ea"/>
              </a:rPr>
              <a:t>년 전기 입학</a:t>
            </a:r>
            <a:endParaRPr lang="en-US" altLang="ko-KR" b="1" dirty="0" smtClean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341423" y="3039373"/>
            <a:ext cx="6139822" cy="1361244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353290" y="4813130"/>
            <a:ext cx="3129124" cy="2975180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직사각형 36"/>
          <p:cNvSpPr/>
          <p:nvPr/>
        </p:nvSpPr>
        <p:spPr>
          <a:xfrm>
            <a:off x="361149" y="8196897"/>
            <a:ext cx="6117243" cy="1300858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/>
          <p:cNvSpPr/>
          <p:nvPr/>
        </p:nvSpPr>
        <p:spPr>
          <a:xfrm>
            <a:off x="3476605" y="4811902"/>
            <a:ext cx="3001788" cy="2976408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직사각형 38"/>
          <p:cNvSpPr/>
          <p:nvPr/>
        </p:nvSpPr>
        <p:spPr>
          <a:xfrm>
            <a:off x="3559304" y="7015758"/>
            <a:ext cx="2919089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ko-KR" altLang="en-US" sz="1300" b="1" kern="100" dirty="0" smtClean="0">
                <a:solidFill>
                  <a:schemeClr val="tx1"/>
                </a:solidFill>
                <a:latin typeface="+mj-ea"/>
                <a:ea typeface="+mn-ea"/>
                <a:cs typeface="Times New Roman" panose="02020603050405020304" pitchFamily="18" charset="0"/>
              </a:rPr>
              <a:t>  제출 </a:t>
            </a:r>
            <a:r>
              <a:rPr lang="ko-KR" altLang="en-US" sz="1300" b="1" kern="100" dirty="0">
                <a:solidFill>
                  <a:schemeClr val="tx1"/>
                </a:solidFill>
                <a:latin typeface="+mj-ea"/>
                <a:ea typeface="+mn-ea"/>
                <a:cs typeface="Times New Roman" panose="02020603050405020304" pitchFamily="18" charset="0"/>
              </a:rPr>
              <a:t>및 문의</a:t>
            </a:r>
            <a:endParaRPr lang="en-US" altLang="ko-KR" sz="1300" b="1" kern="100" dirty="0">
              <a:solidFill>
                <a:schemeClr val="tx1"/>
              </a:solidFill>
              <a:latin typeface="+mj-ea"/>
              <a:ea typeface="+mn-ea"/>
              <a:cs typeface="Times New Roman" panose="02020603050405020304" pitchFamily="18" charset="0"/>
            </a:endParaRPr>
          </a:p>
          <a:p>
            <a:pPr lvl="0"/>
            <a:r>
              <a:rPr lang="ko-KR" altLang="en-US" sz="1300" b="1" kern="100" dirty="0" smtClean="0">
                <a:solidFill>
                  <a:schemeClr val="tx1"/>
                </a:solidFill>
                <a:latin typeface="+mj-ea"/>
                <a:ea typeface="+mn-ea"/>
                <a:cs typeface="Times New Roman" panose="02020603050405020304" pitchFamily="18" charset="0"/>
              </a:rPr>
              <a:t>  정성문 </a:t>
            </a:r>
            <a:r>
              <a:rPr lang="en-US" altLang="ko-KR" sz="1300" b="1" kern="100" dirty="0">
                <a:solidFill>
                  <a:schemeClr val="tx1"/>
                </a:solidFill>
                <a:latin typeface="+mj-ea"/>
                <a:ea typeface="+mn-ea"/>
                <a:cs typeface="Times New Roman" panose="02020603050405020304" pitchFamily="18" charset="0"/>
              </a:rPr>
              <a:t>(wish4u44@gmail.com, </a:t>
            </a:r>
            <a:endParaRPr lang="en-US" altLang="ko-KR" sz="1300" b="1" kern="100" dirty="0" smtClean="0">
              <a:solidFill>
                <a:schemeClr val="tx1"/>
              </a:solidFill>
              <a:latin typeface="+mj-ea"/>
              <a:ea typeface="+mn-ea"/>
              <a:cs typeface="Times New Roman" panose="02020603050405020304" pitchFamily="18" charset="0"/>
            </a:endParaRPr>
          </a:p>
          <a:p>
            <a:pPr lvl="0"/>
            <a:r>
              <a:rPr lang="en-US" altLang="ko-KR" sz="1300" b="1" kern="100" dirty="0" smtClean="0">
                <a:solidFill>
                  <a:schemeClr val="tx1"/>
                </a:solidFill>
                <a:latin typeface="+mj-ea"/>
                <a:ea typeface="+mn-ea"/>
                <a:cs typeface="Times New Roman" panose="02020603050405020304" pitchFamily="18" charset="0"/>
              </a:rPr>
              <a:t>  02-3668-7371~3</a:t>
            </a:r>
            <a:r>
              <a:rPr lang="en-US" altLang="ko-KR" sz="1300" b="1" kern="100" dirty="0">
                <a:solidFill>
                  <a:schemeClr val="tx1"/>
                </a:solidFill>
                <a:latin typeface="+mj-ea"/>
                <a:ea typeface="+mn-ea"/>
                <a:cs typeface="Times New Roman" panose="02020603050405020304" pitchFamily="18" charset="0"/>
              </a:rPr>
              <a:t>, </a:t>
            </a:r>
            <a:r>
              <a:rPr lang="en-US" altLang="ko-KR" sz="1300" b="1" kern="100" dirty="0" smtClean="0">
                <a:solidFill>
                  <a:schemeClr val="tx1"/>
                </a:solidFill>
                <a:latin typeface="+mj-ea"/>
                <a:ea typeface="+mn-ea"/>
                <a:cs typeface="Times New Roman" panose="02020603050405020304" pitchFamily="18" charset="0"/>
              </a:rPr>
              <a:t>010-5006-7164)</a:t>
            </a:r>
            <a:endParaRPr lang="en-US" altLang="ko-KR" sz="1300" b="1" kern="100" dirty="0">
              <a:solidFill>
                <a:schemeClr val="tx1"/>
              </a:solidFill>
              <a:latin typeface="+mj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3559304" y="6065951"/>
            <a:ext cx="2670021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ko-KR" altLang="en-US" sz="1300" b="1" kern="100" dirty="0" smtClean="0">
                <a:solidFill>
                  <a:schemeClr val="tx1"/>
                </a:solidFill>
                <a:latin typeface="+mj-ea"/>
                <a:ea typeface="+mn-ea"/>
                <a:cs typeface="Times New Roman" panose="02020603050405020304" pitchFamily="18" charset="0"/>
              </a:rPr>
              <a:t>  제출서류</a:t>
            </a:r>
            <a:endParaRPr lang="en-US" altLang="ko-KR" sz="1300" b="1" kern="100" dirty="0">
              <a:solidFill>
                <a:schemeClr val="tx1"/>
              </a:solidFill>
              <a:latin typeface="+mj-ea"/>
              <a:ea typeface="+mn-ea"/>
              <a:cs typeface="Times New Roman" panose="02020603050405020304" pitchFamily="18" charset="0"/>
            </a:endParaRPr>
          </a:p>
          <a:p>
            <a:pPr lvl="0"/>
            <a:r>
              <a:rPr lang="ko-KR" altLang="en-US" sz="1300" b="1" kern="100" dirty="0" smtClean="0">
                <a:solidFill>
                  <a:schemeClr val="tx1"/>
                </a:solidFill>
                <a:latin typeface="+mj-ea"/>
                <a:ea typeface="+mn-ea"/>
                <a:cs typeface="Times New Roman" panose="02020603050405020304" pitchFamily="18" charset="0"/>
              </a:rPr>
              <a:t>  </a:t>
            </a:r>
            <a:r>
              <a:rPr lang="ko-KR" altLang="en-US" sz="1300" b="1" kern="100" dirty="0" smtClean="0">
                <a:solidFill>
                  <a:schemeClr val="tx1"/>
                </a:solidFill>
                <a:latin typeface="+mj-ea"/>
                <a:ea typeface="+mn-ea"/>
                <a:cs typeface="Times New Roman" panose="02020603050405020304" pitchFamily="18" charset="0"/>
              </a:rPr>
              <a:t>간단한 자기소개서</a:t>
            </a:r>
            <a:r>
              <a:rPr lang="en-US" altLang="ko-KR" sz="1300" b="1" kern="100" dirty="0" smtClean="0">
                <a:solidFill>
                  <a:schemeClr val="tx1"/>
                </a:solidFill>
                <a:latin typeface="+mj-ea"/>
                <a:ea typeface="+mn-ea"/>
                <a:cs typeface="Times New Roman" panose="02020603050405020304" pitchFamily="18" charset="0"/>
              </a:rPr>
              <a:t>, </a:t>
            </a:r>
            <a:endParaRPr lang="en-US" altLang="ko-KR" sz="1300" b="1" kern="100" dirty="0" smtClean="0">
              <a:solidFill>
                <a:schemeClr val="tx1"/>
              </a:solidFill>
              <a:latin typeface="+mj-ea"/>
              <a:ea typeface="+mn-ea"/>
              <a:cs typeface="Times New Roman" panose="02020603050405020304" pitchFamily="18" charset="0"/>
            </a:endParaRPr>
          </a:p>
          <a:p>
            <a:pPr lvl="0"/>
            <a:r>
              <a:rPr lang="ko-KR" altLang="en-US" sz="1300" b="1" kern="100" dirty="0" smtClean="0">
                <a:solidFill>
                  <a:schemeClr val="tx1"/>
                </a:solidFill>
                <a:latin typeface="+mj-ea"/>
                <a:ea typeface="+mn-ea"/>
                <a:cs typeface="Times New Roman" panose="02020603050405020304" pitchFamily="18" charset="0"/>
              </a:rPr>
              <a:t>  영어성적증명서 </a:t>
            </a:r>
            <a:endParaRPr lang="en-US" altLang="ko-KR" sz="1300" b="1" kern="100" dirty="0" smtClean="0">
              <a:solidFill>
                <a:schemeClr val="tx1"/>
              </a:solidFill>
              <a:latin typeface="+mj-ea"/>
              <a:ea typeface="+mn-ea"/>
              <a:cs typeface="Times New Roman" panose="02020603050405020304" pitchFamily="18" charset="0"/>
            </a:endParaRPr>
          </a:p>
          <a:p>
            <a:pPr lvl="0"/>
            <a:r>
              <a:rPr lang="en-US" altLang="ko-KR" sz="1300" b="1" kern="100" dirty="0" smtClean="0">
                <a:solidFill>
                  <a:schemeClr val="tx1"/>
                </a:solidFill>
                <a:latin typeface="+mj-ea"/>
                <a:ea typeface="+mn-ea"/>
                <a:cs typeface="Times New Roman" panose="02020603050405020304" pitchFamily="18" charset="0"/>
              </a:rPr>
              <a:t>  (</a:t>
            </a:r>
            <a:r>
              <a:rPr lang="ko-KR" altLang="en-US" sz="1300" b="1" kern="100" dirty="0">
                <a:solidFill>
                  <a:schemeClr val="tx1"/>
                </a:solidFill>
                <a:latin typeface="+mj-ea"/>
                <a:ea typeface="+mn-ea"/>
                <a:cs typeface="Times New Roman" panose="02020603050405020304" pitchFamily="18" charset="0"/>
              </a:rPr>
              <a:t>서류심사 후 일주일 이내 면접</a:t>
            </a:r>
            <a:r>
              <a:rPr lang="en-US" altLang="ko-KR" sz="1300" b="1" kern="100" dirty="0">
                <a:solidFill>
                  <a:schemeClr val="tx1"/>
                </a:solidFill>
                <a:latin typeface="+mj-ea"/>
                <a:ea typeface="+mn-ea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2" name="직사각형 41"/>
          <p:cNvSpPr/>
          <p:nvPr/>
        </p:nvSpPr>
        <p:spPr>
          <a:xfrm>
            <a:off x="3559304" y="5316199"/>
            <a:ext cx="2788459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ko-KR" altLang="en-US" sz="1300" b="1" kern="100" dirty="0" smtClean="0">
                <a:solidFill>
                  <a:schemeClr val="tx1"/>
                </a:solidFill>
                <a:latin typeface="+mj-ea"/>
                <a:ea typeface="+mn-ea"/>
                <a:cs typeface="Times New Roman" panose="02020603050405020304" pitchFamily="18" charset="0"/>
              </a:rPr>
              <a:t>  모집기간</a:t>
            </a:r>
            <a:endParaRPr lang="en-US" altLang="ko-KR" sz="1300" b="1" kern="100" dirty="0">
              <a:solidFill>
                <a:schemeClr val="tx1"/>
              </a:solidFill>
              <a:latin typeface="+mj-ea"/>
              <a:ea typeface="+mn-ea"/>
              <a:cs typeface="Times New Roman" panose="02020603050405020304" pitchFamily="18" charset="0"/>
            </a:endParaRPr>
          </a:p>
          <a:p>
            <a:pPr lvl="0"/>
            <a:r>
              <a:rPr lang="en-US" altLang="ko-KR" sz="1300" b="1" kern="100" dirty="0" smtClean="0">
                <a:solidFill>
                  <a:schemeClr val="tx1"/>
                </a:solidFill>
                <a:latin typeface="+mj-ea"/>
                <a:ea typeface="+mn-ea"/>
                <a:cs typeface="Times New Roman" panose="02020603050405020304" pitchFamily="18" charset="0"/>
              </a:rPr>
              <a:t>  </a:t>
            </a:r>
            <a:r>
              <a:rPr lang="en-US" altLang="ko-KR" sz="1300" b="1" kern="100" dirty="0" smtClean="0">
                <a:solidFill>
                  <a:schemeClr val="tx1"/>
                </a:solidFill>
                <a:latin typeface="+mj-ea"/>
                <a:ea typeface="+mn-ea"/>
                <a:cs typeface="Times New Roman" panose="02020603050405020304" pitchFamily="18" charset="0"/>
              </a:rPr>
              <a:t>2017</a:t>
            </a:r>
            <a:r>
              <a:rPr lang="ko-KR" altLang="en-US" sz="1300" b="1" kern="100" dirty="0" smtClean="0">
                <a:solidFill>
                  <a:schemeClr val="tx1"/>
                </a:solidFill>
                <a:latin typeface="+mj-ea"/>
                <a:ea typeface="+mn-ea"/>
                <a:cs typeface="Times New Roman" panose="02020603050405020304" pitchFamily="18" charset="0"/>
              </a:rPr>
              <a:t>년 </a:t>
            </a:r>
            <a:r>
              <a:rPr lang="en-US" altLang="ko-KR" sz="1300" b="1" kern="100" dirty="0">
                <a:latin typeface="+mj-ea"/>
                <a:cs typeface="Times New Roman" panose="02020603050405020304" pitchFamily="18" charset="0"/>
              </a:rPr>
              <a:t>1</a:t>
            </a:r>
            <a:r>
              <a:rPr lang="ko-KR" altLang="en-US" sz="1300" b="1" kern="100" dirty="0" smtClean="0">
                <a:solidFill>
                  <a:schemeClr val="tx1"/>
                </a:solidFill>
                <a:latin typeface="+mj-ea"/>
                <a:ea typeface="+mn-ea"/>
                <a:cs typeface="Times New Roman" panose="02020603050405020304" pitchFamily="18" charset="0"/>
              </a:rPr>
              <a:t>월</a:t>
            </a:r>
            <a:r>
              <a:rPr lang="en-US" altLang="ko-KR" sz="1300" b="1" kern="100" dirty="0" smtClean="0">
                <a:solidFill>
                  <a:schemeClr val="tx1"/>
                </a:solidFill>
                <a:latin typeface="+mj-ea"/>
                <a:ea typeface="+mn-ea"/>
                <a:cs typeface="Times New Roman" panose="02020603050405020304" pitchFamily="18" charset="0"/>
              </a:rPr>
              <a:t>02</a:t>
            </a:r>
            <a:r>
              <a:rPr lang="ko-KR" altLang="en-US" sz="1300" b="1" kern="100" dirty="0" smtClean="0">
                <a:solidFill>
                  <a:schemeClr val="tx1"/>
                </a:solidFill>
                <a:latin typeface="+mj-ea"/>
                <a:ea typeface="+mn-ea"/>
                <a:cs typeface="Times New Roman" panose="02020603050405020304" pitchFamily="18" charset="0"/>
              </a:rPr>
              <a:t>일 </a:t>
            </a:r>
            <a:r>
              <a:rPr lang="en-US" altLang="ko-KR" sz="1300" b="1" kern="100" dirty="0">
                <a:solidFill>
                  <a:schemeClr val="tx1"/>
                </a:solidFill>
                <a:latin typeface="+mj-ea"/>
                <a:ea typeface="+mn-ea"/>
                <a:cs typeface="Times New Roman" panose="02020603050405020304" pitchFamily="18" charset="0"/>
              </a:rPr>
              <a:t>~ </a:t>
            </a:r>
            <a:endParaRPr lang="en-US" altLang="ko-KR" sz="1300" b="1" kern="100" dirty="0" smtClean="0">
              <a:solidFill>
                <a:schemeClr val="tx1"/>
              </a:solidFill>
              <a:latin typeface="+mj-ea"/>
              <a:ea typeface="+mn-ea"/>
              <a:cs typeface="Times New Roman" panose="02020603050405020304" pitchFamily="18" charset="0"/>
            </a:endParaRPr>
          </a:p>
          <a:p>
            <a:pPr lvl="0"/>
            <a:r>
              <a:rPr lang="en-US" altLang="ko-KR" sz="1300" b="1" kern="100" dirty="0" smtClean="0">
                <a:solidFill>
                  <a:schemeClr val="tx1"/>
                </a:solidFill>
                <a:latin typeface="+mj-ea"/>
                <a:ea typeface="+mn-ea"/>
                <a:cs typeface="Times New Roman" panose="02020603050405020304" pitchFamily="18" charset="0"/>
              </a:rPr>
              <a:t>  </a:t>
            </a:r>
            <a:r>
              <a:rPr lang="en-US" altLang="ko-KR" sz="1300" b="1" kern="100" dirty="0" smtClean="0">
                <a:solidFill>
                  <a:schemeClr val="tx1"/>
                </a:solidFill>
                <a:latin typeface="+mj-ea"/>
                <a:ea typeface="+mn-ea"/>
                <a:cs typeface="Times New Roman" panose="02020603050405020304" pitchFamily="18" charset="0"/>
              </a:rPr>
              <a:t>2017</a:t>
            </a:r>
            <a:r>
              <a:rPr lang="ko-KR" altLang="en-US" sz="1300" b="1" kern="100" dirty="0" smtClean="0">
                <a:solidFill>
                  <a:schemeClr val="tx1"/>
                </a:solidFill>
                <a:latin typeface="+mj-ea"/>
                <a:ea typeface="+mn-ea"/>
                <a:cs typeface="Times New Roman" panose="02020603050405020304" pitchFamily="18" charset="0"/>
              </a:rPr>
              <a:t>년 </a:t>
            </a:r>
            <a:r>
              <a:rPr lang="en-US" altLang="ko-KR" sz="1300" b="1" kern="100" dirty="0">
                <a:latin typeface="+mj-ea"/>
                <a:cs typeface="Times New Roman" panose="02020603050405020304" pitchFamily="18" charset="0"/>
              </a:rPr>
              <a:t>9</a:t>
            </a:r>
            <a:r>
              <a:rPr lang="ko-KR" altLang="en-US" sz="1300" b="1" kern="100" dirty="0" smtClean="0">
                <a:solidFill>
                  <a:schemeClr val="tx1"/>
                </a:solidFill>
                <a:latin typeface="+mj-ea"/>
                <a:ea typeface="+mn-ea"/>
                <a:cs typeface="Times New Roman" panose="02020603050405020304" pitchFamily="18" charset="0"/>
              </a:rPr>
              <a:t>월</a:t>
            </a:r>
            <a:r>
              <a:rPr lang="en-US" altLang="ko-KR" sz="1300" b="1" kern="100" dirty="0" smtClean="0">
                <a:latin typeface="+mj-ea"/>
                <a:cs typeface="Times New Roman" panose="02020603050405020304" pitchFamily="18" charset="0"/>
              </a:rPr>
              <a:t>10</a:t>
            </a:r>
            <a:r>
              <a:rPr lang="ko-KR" altLang="en-US" sz="1300" b="1" kern="100" dirty="0" smtClean="0">
                <a:solidFill>
                  <a:schemeClr val="tx1"/>
                </a:solidFill>
                <a:latin typeface="+mj-ea"/>
                <a:ea typeface="+mn-ea"/>
                <a:cs typeface="Times New Roman" panose="02020603050405020304" pitchFamily="18" charset="0"/>
              </a:rPr>
              <a:t>일 </a:t>
            </a:r>
            <a:r>
              <a:rPr lang="ko-KR" altLang="en-US" sz="1300" b="1" kern="100" dirty="0">
                <a:solidFill>
                  <a:schemeClr val="tx1"/>
                </a:solidFill>
                <a:latin typeface="+mj-ea"/>
                <a:ea typeface="+mn-ea"/>
                <a:cs typeface="Times New Roman" panose="02020603050405020304" pitchFamily="18" charset="0"/>
              </a:rPr>
              <a:t>중 수시모집</a:t>
            </a:r>
            <a:endParaRPr lang="en-US" altLang="ko-KR" sz="1300" b="1" kern="100" dirty="0">
              <a:solidFill>
                <a:schemeClr val="tx1"/>
              </a:solidFill>
              <a:latin typeface="+mj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43180" y="5290553"/>
            <a:ext cx="35137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300" dirty="0" smtClean="0">
                <a:solidFill>
                  <a:schemeClr val="accent5">
                    <a:lumMod val="75000"/>
                  </a:schemeClr>
                </a:solidFill>
              </a:rPr>
              <a:t>▶</a:t>
            </a:r>
            <a:endParaRPr lang="ko-KR" altLang="en-US" sz="13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3180" y="6687060"/>
            <a:ext cx="35137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300" dirty="0" smtClean="0">
                <a:solidFill>
                  <a:schemeClr val="accent5">
                    <a:lumMod val="75000"/>
                  </a:schemeClr>
                </a:solidFill>
              </a:rPr>
              <a:t>▶</a:t>
            </a:r>
            <a:endParaRPr lang="ko-KR" altLang="en-US" sz="13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43180" y="7265332"/>
            <a:ext cx="35137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300" dirty="0" smtClean="0">
                <a:solidFill>
                  <a:schemeClr val="accent5">
                    <a:lumMod val="75000"/>
                  </a:schemeClr>
                </a:solidFill>
              </a:rPr>
              <a:t>▶</a:t>
            </a:r>
            <a:endParaRPr lang="ko-KR" altLang="en-US" sz="13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32867" y="8663125"/>
            <a:ext cx="35137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300" dirty="0" smtClean="0">
                <a:solidFill>
                  <a:schemeClr val="accent5">
                    <a:lumMod val="75000"/>
                  </a:schemeClr>
                </a:solidFill>
              </a:rPr>
              <a:t>▶</a:t>
            </a:r>
            <a:endParaRPr lang="ko-KR" altLang="en-US" sz="13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32867" y="9063719"/>
            <a:ext cx="35137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300" dirty="0" smtClean="0">
                <a:solidFill>
                  <a:schemeClr val="accent5">
                    <a:lumMod val="75000"/>
                  </a:schemeClr>
                </a:solidFill>
              </a:rPr>
              <a:t>▶</a:t>
            </a:r>
            <a:endParaRPr lang="ko-KR" altLang="en-US" sz="13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1305" y="3491953"/>
            <a:ext cx="35137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300" dirty="0" smtClean="0">
                <a:solidFill>
                  <a:schemeClr val="accent5">
                    <a:lumMod val="75000"/>
                  </a:schemeClr>
                </a:solidFill>
              </a:rPr>
              <a:t>▶</a:t>
            </a:r>
            <a:endParaRPr lang="ko-KR" altLang="en-US" sz="13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31305" y="3936049"/>
            <a:ext cx="35137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300" dirty="0" smtClean="0">
                <a:solidFill>
                  <a:schemeClr val="accent5">
                    <a:lumMod val="75000"/>
                  </a:schemeClr>
                </a:solidFill>
              </a:rPr>
              <a:t>▶</a:t>
            </a:r>
            <a:endParaRPr lang="ko-KR" altLang="en-US" sz="13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39412" y="5312844"/>
            <a:ext cx="35137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300" dirty="0" smtClean="0">
                <a:solidFill>
                  <a:schemeClr val="accent5">
                    <a:lumMod val="75000"/>
                  </a:schemeClr>
                </a:solidFill>
              </a:rPr>
              <a:t>▶</a:t>
            </a:r>
            <a:endParaRPr lang="ko-KR" altLang="en-US" sz="13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439412" y="6054263"/>
            <a:ext cx="35137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300" dirty="0" smtClean="0">
                <a:solidFill>
                  <a:schemeClr val="accent5">
                    <a:lumMod val="75000"/>
                  </a:schemeClr>
                </a:solidFill>
              </a:rPr>
              <a:t>▶</a:t>
            </a:r>
            <a:endParaRPr lang="ko-KR" altLang="en-US" sz="13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439412" y="7001511"/>
            <a:ext cx="35137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300" dirty="0" smtClean="0">
                <a:solidFill>
                  <a:schemeClr val="accent5">
                    <a:lumMod val="75000"/>
                  </a:schemeClr>
                </a:solidFill>
              </a:rPr>
              <a:t>▶</a:t>
            </a:r>
            <a:endParaRPr lang="ko-KR" altLang="en-US" sz="13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28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206</Words>
  <Application>Microsoft Office PowerPoint</Application>
  <PresentationFormat>A4 용지(210x297mm)</PresentationFormat>
  <Paragraphs>46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Times New Roman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류동민</dc:creator>
  <cp:lastModifiedBy>sye</cp:lastModifiedBy>
  <cp:revision>16</cp:revision>
  <dcterms:created xsi:type="dcterms:W3CDTF">2016-08-17T22:26:52Z</dcterms:created>
  <dcterms:modified xsi:type="dcterms:W3CDTF">2017-01-02T08:06:21Z</dcterms:modified>
</cp:coreProperties>
</file>