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342" r:id="rId2"/>
    <p:sldId id="4006" r:id="rId3"/>
    <p:sldId id="3998" r:id="rId4"/>
    <p:sldId id="2023" r:id="rId5"/>
    <p:sldId id="2025" r:id="rId6"/>
    <p:sldId id="299" r:id="rId7"/>
    <p:sldId id="294" r:id="rId8"/>
    <p:sldId id="4048" r:id="rId9"/>
    <p:sldId id="3156" r:id="rId10"/>
    <p:sldId id="4049" r:id="rId11"/>
    <p:sldId id="4050" r:id="rId12"/>
    <p:sldId id="4051" r:id="rId13"/>
    <p:sldId id="276" r:id="rId14"/>
    <p:sldId id="4061" r:id="rId15"/>
    <p:sldId id="4024" r:id="rId16"/>
    <p:sldId id="4084" r:id="rId17"/>
    <p:sldId id="4135" r:id="rId18"/>
    <p:sldId id="4348" r:id="rId19"/>
    <p:sldId id="4235" r:id="rId20"/>
    <p:sldId id="4345" r:id="rId21"/>
    <p:sldId id="4333" r:id="rId22"/>
    <p:sldId id="4282" r:id="rId23"/>
    <p:sldId id="4346" r:id="rId24"/>
    <p:sldId id="4347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D7D31"/>
    <a:srgbClr val="E50BDB"/>
    <a:srgbClr val="CCFFFF"/>
    <a:srgbClr val="00B0F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50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C:\Users\AD\Desktop\DATE_2017\paper\result_len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'Speedup(11x15)'!$L$20</c:f>
              <c:strCache>
                <c:ptCount val="1"/>
                <c:pt idx="0">
                  <c:v>WZ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'Speedup(11x15)'!$M$11:$N$11</c:f>
              <c:strCache>
                <c:ptCount val="2"/>
                <c:pt idx="0">
                  <c:v>Alexnet</c:v>
                </c:pt>
                <c:pt idx="1">
                  <c:v>VGG-16</c:v>
                </c:pt>
              </c:strCache>
            </c:strRef>
          </c:cat>
          <c:val>
            <c:numRef>
              <c:f>'Speedup(11x15)'!$M$20:$N$20</c:f>
              <c:numCache>
                <c:formatCode>General</c:formatCode>
                <c:ptCount val="2"/>
                <c:pt idx="0">
                  <c:v>1.6423527972919361</c:v>
                </c:pt>
                <c:pt idx="1">
                  <c:v>1.778030608904634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25-42DC-B523-EC4FD2990620}"/>
            </c:ext>
          </c:extLst>
        </c:ser>
        <c:ser>
          <c:idx val="2"/>
          <c:order val="1"/>
          <c:tx>
            <c:strRef>
              <c:f>'Speedup(11x15)'!$L$21</c:f>
              <c:strCache>
                <c:ptCount val="1"/>
                <c:pt idx="0">
                  <c:v>AZ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'Speedup(11x15)'!$M$11:$N$11</c:f>
              <c:strCache>
                <c:ptCount val="2"/>
                <c:pt idx="0">
                  <c:v>Alexnet</c:v>
                </c:pt>
                <c:pt idx="1">
                  <c:v>VGG-16</c:v>
                </c:pt>
              </c:strCache>
            </c:strRef>
          </c:cat>
          <c:val>
            <c:numRef>
              <c:f>'Speedup(11x15)'!$M$21:$N$21</c:f>
              <c:numCache>
                <c:formatCode>General</c:formatCode>
                <c:ptCount val="2"/>
                <c:pt idx="0">
                  <c:v>2.2407597470614431</c:v>
                </c:pt>
                <c:pt idx="1">
                  <c:v>2.5286919538676438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25-42DC-B523-EC4FD2990620}"/>
            </c:ext>
          </c:extLst>
        </c:ser>
        <c:ser>
          <c:idx val="3"/>
          <c:order val="2"/>
          <c:tx>
            <c:strRef>
              <c:f>'Speedup(11x15)'!$L$22</c:f>
              <c:strCache>
                <c:ptCount val="1"/>
                <c:pt idx="0">
                  <c:v>WAZ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'Speedup(11x15)'!$M$11:$N$11</c:f>
              <c:strCache>
                <c:ptCount val="2"/>
                <c:pt idx="0">
                  <c:v>Alexnet</c:v>
                </c:pt>
                <c:pt idx="1">
                  <c:v>VGG-16</c:v>
                </c:pt>
              </c:strCache>
            </c:strRef>
          </c:cat>
          <c:val>
            <c:numRef>
              <c:f>'Speedup(11x15)'!$M$22:$N$22</c:f>
              <c:numCache>
                <c:formatCode>General</c:formatCode>
                <c:ptCount val="2"/>
                <c:pt idx="0">
                  <c:v>3.3404363249627309</c:v>
                </c:pt>
                <c:pt idx="1">
                  <c:v>4.1656265778713539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25-42DC-B523-EC4FD2990620}"/>
            </c:ext>
          </c:extLst>
        </c:ser>
        <c:ser>
          <c:idx val="4"/>
          <c:order val="3"/>
          <c:tx>
            <c:strRef>
              <c:f>'Speedup(11x15)'!$L$23</c:f>
              <c:strCache>
                <c:ptCount val="1"/>
                <c:pt idx="0">
                  <c:v>WAZ+KA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'Speedup(11x15)'!$M$11:$N$11</c:f>
              <c:strCache>
                <c:ptCount val="2"/>
                <c:pt idx="0">
                  <c:v>Alexnet</c:v>
                </c:pt>
                <c:pt idx="1">
                  <c:v>VGG-16</c:v>
                </c:pt>
              </c:strCache>
            </c:strRef>
          </c:cat>
          <c:val>
            <c:numRef>
              <c:f>'Speedup(11x15)'!$M$23:$N$23</c:f>
              <c:numCache>
                <c:formatCode>General</c:formatCode>
                <c:ptCount val="2"/>
                <c:pt idx="0">
                  <c:v>3.9961790857702781</c:v>
                </c:pt>
                <c:pt idx="1">
                  <c:v>5.2397724716262823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25-42DC-B523-EC4FD2990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933973968"/>
        <c:axId val="933976800"/>
      </c:barChart>
      <c:catAx>
        <c:axId val="93397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933976800"/>
        <c:crosses val="autoZero"/>
        <c:auto val="1"/>
        <c:lblAlgn val="ctr"/>
        <c:lblOffset val="100"/>
        <c:noMultiLvlLbl val="0"/>
      </c:catAx>
      <c:valAx>
        <c:axId val="93397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altLang="ko-KR" sz="1400" b="1"/>
                  <a:t>Speedup</a:t>
                </a:r>
                <a:endParaRPr lang="ko-KR" altLang="en-US" sz="1400" b="1"/>
              </a:p>
            </c:rich>
          </c:tx>
          <c:layout>
            <c:manualLayout>
              <c:xMode val="edge"/>
              <c:yMode val="edge"/>
              <c:x val="1.4850594023760901E-3"/>
              <c:y val="0.298514744923584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93397396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984856416362802"/>
          <c:y val="2.0772236181007399E-3"/>
          <c:w val="0.44030277777777799"/>
          <c:h val="0.150374429223744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ko-K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DABED-4B42-4535-888E-D82BEE3E269C}" type="datetimeFigureOut">
              <a:rPr lang="ko-KR" altLang="en-US" smtClean="0"/>
              <a:t>2020. 9. 25.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F60DA-0442-4765-B9D9-A970FAD166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053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5D9E9-1BA2-4364-9E63-F196A6851F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17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완성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BD932-4BD1-4C53-820D-24D32831AB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0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8E972C1-5572-4AF2-8578-0D7796D855BB}" type="datetimeFigureOut">
              <a:rPr lang="ko-KR" altLang="en-US" smtClean="0"/>
              <a:pPr/>
              <a:t>2020. 9. 25.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E4846E9-8A92-434F-B62E-195B3EB55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617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72C1-5572-4AF2-8578-0D7796D855BB}" type="datetimeFigureOut">
              <a:rPr lang="ko-KR" altLang="en-US" smtClean="0"/>
              <a:t>2020. 9. 25.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6E9-8A92-434F-B62E-195B3EB55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646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72C1-5572-4AF2-8578-0D7796D855BB}" type="datetimeFigureOut">
              <a:rPr lang="ko-KR" altLang="en-US" smtClean="0"/>
              <a:t>2020. 9. 25.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6E9-8A92-434F-B62E-195B3EB55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9914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8666" y="1355751"/>
            <a:ext cx="11294669" cy="4821213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 sz="3200" b="1"/>
            </a:lvl1pPr>
            <a:lvl2pPr>
              <a:defRPr sz="2667" b="1"/>
            </a:lvl2pPr>
            <a:lvl3pPr>
              <a:defRPr sz="2667" b="1"/>
            </a:lvl3pPr>
            <a:lvl4pPr>
              <a:defRPr sz="2667" b="1"/>
            </a:lvl4pPr>
            <a:lvl5pPr>
              <a:defRPr sz="2667" b="1"/>
            </a:lvl5pPr>
            <a:lvl6pPr marL="2514537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67" b="1"/>
            </a:lvl6pPr>
            <a:lvl7pPr>
              <a:defRPr sz="2667" b="1"/>
            </a:lvl7pPr>
            <a:lvl8pPr>
              <a:defRPr sz="2667" b="1"/>
            </a:lvl8pPr>
            <a:lvl9pPr>
              <a:defRPr sz="2667" b="1"/>
            </a:lvl9pPr>
          </a:lstStyle>
          <a:p>
            <a:pPr lvl="0"/>
            <a:r>
              <a:rPr lang="en-US" noProof="0" dirty="0"/>
              <a:t>First Level Content</a:t>
            </a:r>
          </a:p>
          <a:p>
            <a:pPr lvl="1"/>
            <a:r>
              <a:rPr lang="en-US" noProof="0" dirty="0"/>
              <a:t>Second Level Content</a:t>
            </a:r>
          </a:p>
          <a:p>
            <a:pPr lvl="2"/>
            <a:r>
              <a:rPr lang="en-US" noProof="0" dirty="0"/>
              <a:t>Third Level Content</a:t>
            </a:r>
          </a:p>
          <a:p>
            <a:pPr lvl="3"/>
            <a:r>
              <a:rPr lang="en-US" noProof="0" dirty="0"/>
              <a:t>Fourth Level Content</a:t>
            </a:r>
          </a:p>
          <a:p>
            <a:pPr lvl="4"/>
            <a:r>
              <a:rPr lang="en-US" noProof="0" dirty="0"/>
              <a:t>Fifth Level Content</a:t>
            </a:r>
          </a:p>
          <a:p>
            <a:pPr marL="2514537" marR="0" lvl="5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Sixth Level Content</a:t>
            </a:r>
          </a:p>
          <a:p>
            <a:pPr lvl="6"/>
            <a:r>
              <a:rPr lang="en-US" noProof="0" dirty="0"/>
              <a:t>Seventh Level Content</a:t>
            </a:r>
          </a:p>
          <a:p>
            <a:pPr lvl="7"/>
            <a:r>
              <a:rPr lang="en-US" noProof="0" dirty="0"/>
              <a:t>Eight Level Content</a:t>
            </a:r>
          </a:p>
          <a:p>
            <a:pPr lvl="8"/>
            <a:r>
              <a:rPr lang="en-US" noProof="0" dirty="0"/>
              <a:t>Ninth Level Content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 hasCustomPrompt="1"/>
          </p:nvPr>
        </p:nvSpPr>
        <p:spPr>
          <a:xfrm>
            <a:off x="181583" y="126792"/>
            <a:ext cx="11828835" cy="770536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>
              <a:defRPr b="1"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8610599" y="6356351"/>
            <a:ext cx="3132735" cy="365125"/>
          </a:xfrm>
          <a:prstGeom prst="rect">
            <a:avLst/>
          </a:prstGeom>
        </p:spPr>
        <p:txBody>
          <a:bodyPr anchor="b"/>
          <a:lstStyle>
            <a:lvl1pPr algn="r">
              <a:defRPr sz="1600"/>
            </a:lvl1pPr>
          </a:lstStyle>
          <a:p>
            <a:fld id="{22DECF6A-13F7-418C-BBFC-95033FFCD5F1}" type="slidenum">
              <a:rPr lang="en-US" noProof="1" smtClean="0"/>
              <a:pPr/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72491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Calibri" panose="020F050202020403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8E972C1-5572-4AF2-8578-0D7796D855BB}" type="datetimeFigureOut">
              <a:rPr lang="ko-KR" altLang="en-US" smtClean="0"/>
              <a:pPr/>
              <a:t>2020. 9. 25.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E4846E9-8A92-434F-B62E-195B3EB55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585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72C1-5572-4AF2-8578-0D7796D855BB}" type="datetimeFigureOut">
              <a:rPr lang="ko-KR" altLang="en-US" smtClean="0"/>
              <a:t>2020. 9. 25.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6E9-8A92-434F-B62E-195B3EB55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76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72C1-5572-4AF2-8578-0D7796D855BB}" type="datetimeFigureOut">
              <a:rPr lang="ko-KR" altLang="en-US" smtClean="0"/>
              <a:t>2020. 9. 25.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6E9-8A92-434F-B62E-195B3EB55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3651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72C1-5572-4AF2-8578-0D7796D855BB}" type="datetimeFigureOut">
              <a:rPr lang="ko-KR" altLang="en-US" smtClean="0"/>
              <a:t>2020. 9. 25.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6E9-8A92-434F-B62E-195B3EB55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61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72C1-5572-4AF2-8578-0D7796D855BB}" type="datetimeFigureOut">
              <a:rPr lang="ko-KR" altLang="en-US" smtClean="0"/>
              <a:t>2020. 9. 25.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6E9-8A92-434F-B62E-195B3EB55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203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72C1-5572-4AF2-8578-0D7796D855BB}" type="datetimeFigureOut">
              <a:rPr lang="ko-KR" altLang="en-US" smtClean="0"/>
              <a:t>2020. 9. 25.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6E9-8A92-434F-B62E-195B3EB55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928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72C1-5572-4AF2-8578-0D7796D855BB}" type="datetimeFigureOut">
              <a:rPr lang="ko-KR" altLang="en-US" smtClean="0"/>
              <a:t>2020. 9. 25.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6E9-8A92-434F-B62E-195B3EB55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751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72C1-5572-4AF2-8578-0D7796D855BB}" type="datetimeFigureOut">
              <a:rPr lang="ko-KR" altLang="en-US" smtClean="0"/>
              <a:t>2020. 9. 25.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6E9-8A92-434F-B62E-195B3EB55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665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E972C1-5572-4AF2-8578-0D7796D855BB}" type="datetimeFigureOut">
              <a:rPr lang="ko-KR" altLang="en-US" smtClean="0"/>
              <a:pPr/>
              <a:t>2020. 9. 25.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E4846E9-8A92-434F-B62E-195B3EB55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98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media16.m4a"/><Relationship Id="rId7" Type="http://schemas.openxmlformats.org/officeDocument/2006/relationships/image" Target="../media/image93.png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hyperlink" Target="https://www.naverlabs.com/storyDetail/17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0.png"/><Relationship Id="rId12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8.png"/><Relationship Id="rId11" Type="http://schemas.openxmlformats.org/officeDocument/2006/relationships/image" Target="../media/image610.png"/><Relationship Id="rId5" Type="http://schemas.openxmlformats.org/officeDocument/2006/relationships/image" Target="../media/image37.tiff"/><Relationship Id="rId10" Type="http://schemas.openxmlformats.org/officeDocument/2006/relationships/image" Target="../media/image520.png"/><Relationship Id="rId4" Type="http://schemas.openxmlformats.org/officeDocument/2006/relationships/image" Target="../media/image36.gif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0.png"/><Relationship Id="rId1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9896" y="1122363"/>
            <a:ext cx="10624457" cy="1505090"/>
          </a:xfrm>
        </p:spPr>
        <p:txBody>
          <a:bodyPr>
            <a:normAutofit fontScale="90000"/>
          </a:bodyPr>
          <a:lstStyle/>
          <a:p>
            <a:r>
              <a:rPr lang="en" altLang="ko-KR" dirty="0"/>
              <a:t>Introduction to Computing Memory Architecture Lab.</a:t>
            </a:r>
            <a:endParaRPr lang="en" altLang="ko-KR" sz="4800" dirty="0">
              <a:effectLst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862137"/>
            <a:ext cx="9144000" cy="2502568"/>
          </a:xfrm>
        </p:spPr>
        <p:txBody>
          <a:bodyPr>
            <a:normAutofit/>
          </a:bodyPr>
          <a:lstStyle/>
          <a:p>
            <a:r>
              <a:rPr lang="en-US" altLang="ko-KR" dirty="0"/>
              <a:t>September 25, 2020</a:t>
            </a:r>
          </a:p>
          <a:p>
            <a:r>
              <a:rPr lang="en-US" altLang="ko-KR" dirty="0"/>
              <a:t>Sungjoo Yoo</a:t>
            </a:r>
          </a:p>
          <a:p>
            <a:endParaRPr lang="en-US" altLang="ko-KR" dirty="0"/>
          </a:p>
          <a:p>
            <a:r>
              <a:rPr lang="en-US" altLang="ko-KR" dirty="0"/>
              <a:t>Computing Memory Architecture Lab.</a:t>
            </a:r>
          </a:p>
          <a:p>
            <a:r>
              <a:rPr lang="en-US" altLang="ko-KR" dirty="0"/>
              <a:t>CSE, SNU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82980" y="6428657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http://cmalab.snu.ac.kr </a:t>
            </a:r>
            <a:endParaRPr lang="ko-KR" altLang="en-US" dirty="0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B8B4296A-00CA-8144-821F-BE76E25FE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9"/>
    </mc:Choice>
    <mc:Fallback>
      <p:transition spd="slow" advTm="9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1EF90-28CD-BF4A-AC0A-9754FAA4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OLQuant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Reduces Memory Cost in Training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B7061-728A-2141-ABB6-8FB445A6C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9X reduction in stored activations for ResNet-50 training</a:t>
            </a:r>
          </a:p>
          <a:p>
            <a:pPr lvl="1"/>
            <a:r>
              <a:rPr lang="en-US" dirty="0"/>
              <a:t>3 bits (98%) and 32 bits (2%) for activations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FE391-D832-D444-9F3C-FC237330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624" y="2980605"/>
            <a:ext cx="6769285" cy="3331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4370C3-8AA8-924A-A432-B5081B079088}"/>
              </a:ext>
            </a:extLst>
          </p:cNvPr>
          <p:cNvSpPr txBox="1"/>
          <p:nvPr/>
        </p:nvSpPr>
        <p:spPr>
          <a:xfrm>
            <a:off x="6222069" y="5211919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bits (98%)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C27F8-B1D5-6B45-8C86-4C4354365871}"/>
              </a:ext>
            </a:extLst>
          </p:cNvPr>
          <p:cNvSpPr txBox="1"/>
          <p:nvPr/>
        </p:nvSpPr>
        <p:spPr>
          <a:xfrm>
            <a:off x="7610292" y="5211919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bits (2%)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9CC08-DFB1-1048-A861-006B8902FDD7}"/>
              </a:ext>
            </a:extLst>
          </p:cNvPr>
          <p:cNvSpPr txBox="1"/>
          <p:nvPr/>
        </p:nvSpPr>
        <p:spPr>
          <a:xfrm>
            <a:off x="10625161" y="-4207"/>
            <a:ext cx="156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</a:rPr>
              <a:t>[Park, ECCV18]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B4F49828-1142-E442-B3E3-E0978053C2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61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61"/>
    </mc:Choice>
    <mc:Fallback>
      <p:transition spd="slow" advTm="41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2EAE-E0C1-4E4B-9117-BA23615A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" panose="020F0502020204030204" pitchFamily="34" charset="0"/>
              </a:rPr>
              <a:t>Results: Memory Cost Reduction in Training with Full-Precision Training Accuracy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3CFCEC2-2D9D-A040-A085-B4362E5E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90688"/>
            <a:ext cx="10515600" cy="1210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A773C4-7814-E245-BC4E-617E459E4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22" y="3131410"/>
            <a:ext cx="10549670" cy="3394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EE9FFA-1DFF-D847-B2DC-FDC10BEEC45C}"/>
              </a:ext>
            </a:extLst>
          </p:cNvPr>
          <p:cNvSpPr txBox="1"/>
          <p:nvPr/>
        </p:nvSpPr>
        <p:spPr>
          <a:xfrm>
            <a:off x="10625161" y="-4207"/>
            <a:ext cx="156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</a:rPr>
              <a:t>[Park, ECCV18]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3D8635D0-69A9-444D-A8D9-C4D896393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68"/>
    </mc:Choice>
    <mc:Fallback>
      <p:transition spd="slow" advTm="19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err="1">
                <a:cs typeface="Calibri" panose="020F0502020204030204" pitchFamily="34" charset="0"/>
              </a:rPr>
              <a:t>OLAccel</a:t>
            </a:r>
            <a:r>
              <a:rPr kumimoji="1" lang="en-US" altLang="ko-KR" dirty="0">
                <a:cs typeface="Calibri" panose="020F0502020204030204" pitchFamily="34" charset="0"/>
              </a:rPr>
              <a:t>: 4-bit Hardware Accelerator for Outlier-aware Quantization</a:t>
            </a:r>
            <a:endParaRPr kumimoji="1" lang="ko-KR" altLang="en-US" dirty="0">
              <a:cs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4138534" cy="4351338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Basically, 4-bit computation</a:t>
            </a:r>
          </a:p>
          <a:p>
            <a:r>
              <a:rPr kumimoji="1" lang="en-US" altLang="ko-KR" dirty="0"/>
              <a:t>Consists of PE groups</a:t>
            </a:r>
          </a:p>
          <a:p>
            <a:r>
              <a:rPr kumimoji="1" lang="en-US" altLang="ko-KR" dirty="0"/>
              <a:t>Each PE group has 16-way SIMD lanes</a:t>
            </a:r>
          </a:p>
          <a:p>
            <a:endParaRPr kumimoji="1"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278" y="1825625"/>
            <a:ext cx="7229144" cy="4758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B3163-80EC-1D4D-9857-9AAB40663CE3}"/>
              </a:ext>
            </a:extLst>
          </p:cNvPr>
          <p:cNvSpPr txBox="1"/>
          <p:nvPr/>
        </p:nvSpPr>
        <p:spPr>
          <a:xfrm>
            <a:off x="10693000" y="0"/>
            <a:ext cx="149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</a:rPr>
              <a:t>[Park, ISCA18]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4E17586E-4733-2A4A-9FAF-BB2B55426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7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0"/>
    </mc:Choice>
    <mc:Fallback>
      <p:transition spd="slow" advTm="1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C9A450-7A1E-5A47-9AAC-2A8B81FE2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486" y="2520391"/>
            <a:ext cx="6421651" cy="346518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cs typeface="Calibri" panose="020F0502020204030204" pitchFamily="34" charset="0"/>
              </a:rPr>
              <a:t>ResNet-18 without Fine-tuning</a:t>
            </a:r>
            <a:endParaRPr kumimoji="1" lang="ko-KR" altLang="en-US" dirty="0">
              <a:cs typeface="Calibri" panose="020F0502020204030204" pitchFamily="34" charset="0"/>
            </a:endParaRPr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838199" y="1825625"/>
            <a:ext cx="4808287" cy="4351338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Pruned model</a:t>
            </a:r>
          </a:p>
          <a:p>
            <a:r>
              <a:rPr kumimoji="1" lang="en-US" altLang="ko-KR" dirty="0"/>
              <a:t>8-bit </a:t>
            </a:r>
            <a:r>
              <a:rPr kumimoji="1" lang="en-US" altLang="ko-KR" dirty="0" err="1"/>
              <a:t>OLAccel</a:t>
            </a:r>
            <a:r>
              <a:rPr kumimoji="1" lang="en-US" altLang="ko-KR" dirty="0"/>
              <a:t> vs. ZeNA8 </a:t>
            </a:r>
          </a:p>
          <a:p>
            <a:pPr lvl="1"/>
            <a:r>
              <a:rPr kumimoji="1" lang="en-US" altLang="ko-KR" dirty="0"/>
              <a:t>OLAccel8 gives </a:t>
            </a:r>
            <a:r>
              <a:rPr kumimoji="1" lang="en-US" altLang="ko-KR" b="1" dirty="0">
                <a:solidFill>
                  <a:srgbClr val="FF0000"/>
                </a:solidFill>
              </a:rPr>
              <a:t>29.0%</a:t>
            </a:r>
            <a:r>
              <a:rPr kumimoji="1" lang="en-US" altLang="ko-KR" dirty="0">
                <a:solidFill>
                  <a:srgbClr val="FF0000"/>
                </a:solidFill>
              </a:rPr>
              <a:t> </a:t>
            </a:r>
            <a:r>
              <a:rPr kumimoji="1" lang="en-US" altLang="ko-KR" dirty="0"/>
              <a:t>and </a:t>
            </a:r>
            <a:r>
              <a:rPr kumimoji="1" lang="en-US" altLang="ko-KR" b="1" dirty="0">
                <a:solidFill>
                  <a:srgbClr val="0070C0"/>
                </a:solidFill>
              </a:rPr>
              <a:t>49.5%</a:t>
            </a:r>
            <a:r>
              <a:rPr kumimoji="1" lang="en-US" altLang="ko-KR" dirty="0">
                <a:solidFill>
                  <a:srgbClr val="0070C0"/>
                </a:solidFill>
              </a:rPr>
              <a:t> </a:t>
            </a:r>
            <a:r>
              <a:rPr kumimoji="1" lang="en-US" altLang="ko-KR" dirty="0"/>
              <a:t>reduction in cycle and energy</a:t>
            </a:r>
          </a:p>
          <a:p>
            <a:r>
              <a:rPr kumimoji="1" lang="en-US" altLang="ko-KR" dirty="0"/>
              <a:t>16-bit </a:t>
            </a:r>
            <a:r>
              <a:rPr kumimoji="1" lang="en-US" altLang="ko-KR" dirty="0" err="1"/>
              <a:t>OLAccel</a:t>
            </a:r>
            <a:r>
              <a:rPr kumimoji="1" lang="en-US" altLang="ko-KR" dirty="0"/>
              <a:t> vs. ZeNA16</a:t>
            </a:r>
          </a:p>
          <a:p>
            <a:pPr lvl="1"/>
            <a:r>
              <a:rPr kumimoji="1" lang="en-US" altLang="ko-KR" dirty="0"/>
              <a:t>OLAccel16 gives </a:t>
            </a:r>
            <a:r>
              <a:rPr kumimoji="1" lang="en-US" altLang="ko-KR" b="1" dirty="0">
                <a:solidFill>
                  <a:srgbClr val="FF0000"/>
                </a:solidFill>
              </a:rPr>
              <a:t>25.3% </a:t>
            </a:r>
            <a:r>
              <a:rPr kumimoji="1" lang="en-US" altLang="ko-KR" dirty="0"/>
              <a:t>(cycle) and </a:t>
            </a:r>
            <a:r>
              <a:rPr kumimoji="1" lang="en-US" altLang="ko-KR" b="1" dirty="0">
                <a:solidFill>
                  <a:srgbClr val="0070C0"/>
                </a:solidFill>
              </a:rPr>
              <a:t>62.2% </a:t>
            </a:r>
            <a:r>
              <a:rPr kumimoji="1" lang="en-US" altLang="ko-KR" dirty="0"/>
              <a:t>(energy) reduction</a:t>
            </a:r>
          </a:p>
        </p:txBody>
      </p:sp>
      <p:cxnSp>
        <p:nvCxnSpPr>
          <p:cNvPr id="6" name="직선 화살표 연결선 5"/>
          <p:cNvCxnSpPr>
            <a:cxnSpLocks/>
          </p:cNvCxnSpPr>
          <p:nvPr/>
        </p:nvCxnSpPr>
        <p:spPr>
          <a:xfrm>
            <a:off x="7905135" y="2681939"/>
            <a:ext cx="363794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텍스트 상자 6"/>
          <p:cNvSpPr txBox="1"/>
          <p:nvPr/>
        </p:nvSpPr>
        <p:spPr>
          <a:xfrm>
            <a:off x="8268929" y="2471231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29.0%</a:t>
            </a:r>
            <a:endParaRPr kumimoji="1" lang="ko-KR" altLang="en-US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직선 화살표 연결선 7"/>
          <p:cNvCxnSpPr>
            <a:cxnSpLocks/>
          </p:cNvCxnSpPr>
          <p:nvPr/>
        </p:nvCxnSpPr>
        <p:spPr>
          <a:xfrm>
            <a:off x="7948862" y="2899555"/>
            <a:ext cx="320067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텍스트 상자 8"/>
          <p:cNvSpPr txBox="1"/>
          <p:nvPr/>
        </p:nvSpPr>
        <p:spPr>
          <a:xfrm>
            <a:off x="8268928" y="2714889"/>
            <a:ext cx="76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25.3%</a:t>
            </a:r>
            <a:endParaRPr kumimoji="1" lang="ko-KR" altLang="en-US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0" name="직선 화살표 연결선 9"/>
          <p:cNvCxnSpPr>
            <a:cxnSpLocks/>
          </p:cNvCxnSpPr>
          <p:nvPr/>
        </p:nvCxnSpPr>
        <p:spPr>
          <a:xfrm flipV="1">
            <a:off x="7728803" y="4145734"/>
            <a:ext cx="785932" cy="1"/>
          </a:xfrm>
          <a:prstGeom prst="straightConnector1">
            <a:avLst/>
          </a:prstGeom>
          <a:ln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9">
            <a:extLst>
              <a:ext uri="{FF2B5EF4-FFF2-40B4-BE49-F238E27FC236}">
                <a16:creationId xmlns:a16="http://schemas.microsoft.com/office/drawing/2014/main" id="{27D979B0-8F17-B047-BABD-C90A80C4287B}"/>
              </a:ext>
            </a:extLst>
          </p:cNvPr>
          <p:cNvCxnSpPr>
            <a:cxnSpLocks/>
          </p:cNvCxnSpPr>
          <p:nvPr/>
        </p:nvCxnSpPr>
        <p:spPr>
          <a:xfrm flipV="1">
            <a:off x="8278760" y="4814276"/>
            <a:ext cx="2163098" cy="1"/>
          </a:xfrm>
          <a:prstGeom prst="straightConnector1">
            <a:avLst/>
          </a:prstGeom>
          <a:ln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텍스트 상자 10">
            <a:extLst>
              <a:ext uri="{FF2B5EF4-FFF2-40B4-BE49-F238E27FC236}">
                <a16:creationId xmlns:a16="http://schemas.microsoft.com/office/drawing/2014/main" id="{62D5A920-75C0-FF46-B8EE-90E8A71C3244}"/>
              </a:ext>
            </a:extLst>
          </p:cNvPr>
          <p:cNvSpPr txBox="1"/>
          <p:nvPr/>
        </p:nvSpPr>
        <p:spPr>
          <a:xfrm>
            <a:off x="8495069" y="396106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49.5%</a:t>
            </a:r>
            <a:endParaRPr kumimoji="1" lang="ko-KR" altLang="en-US" b="1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텍스트 상자 10">
            <a:extLst>
              <a:ext uri="{FF2B5EF4-FFF2-40B4-BE49-F238E27FC236}">
                <a16:creationId xmlns:a16="http://schemas.microsoft.com/office/drawing/2014/main" id="{E533B6F8-8967-4842-87B7-E2B172021307}"/>
              </a:ext>
            </a:extLst>
          </p:cNvPr>
          <p:cNvSpPr txBox="1"/>
          <p:nvPr/>
        </p:nvSpPr>
        <p:spPr>
          <a:xfrm>
            <a:off x="10432023" y="462960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62.2%</a:t>
            </a:r>
            <a:endParaRPr kumimoji="1" lang="ko-KR" altLang="en-US" b="1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모서리가 둥근 직사각형 4">
            <a:extLst>
              <a:ext uri="{FF2B5EF4-FFF2-40B4-BE49-F238E27FC236}">
                <a16:creationId xmlns:a16="http://schemas.microsoft.com/office/drawing/2014/main" id="{12CC10B0-E90A-5140-B08D-915C659C810E}"/>
              </a:ext>
            </a:extLst>
          </p:cNvPr>
          <p:cNvSpPr/>
          <p:nvPr/>
        </p:nvSpPr>
        <p:spPr>
          <a:xfrm>
            <a:off x="6912077" y="2833591"/>
            <a:ext cx="678426" cy="19247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FA030C-B5FD-4D46-B44D-016D908746A7}"/>
              </a:ext>
            </a:extLst>
          </p:cNvPr>
          <p:cNvSpPr txBox="1"/>
          <p:nvPr/>
        </p:nvSpPr>
        <p:spPr>
          <a:xfrm>
            <a:off x="10693000" y="0"/>
            <a:ext cx="149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</a:rPr>
              <a:t>[Park, ISCA18]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FA4237CC-913C-5840-9C12-A1428568C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8"/>
    </mc:Choice>
    <mc:Fallback>
      <p:transition spd="slow" advTm="1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460573-CC49-CB4F-9614-2D8B8762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Activation Instability due to Weight Quantization (AIWQ)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4FEB390-9A09-7B40-A7E9-F47785984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In low precision, the same </a:t>
            </a:r>
            <a:r>
              <a:rPr kumimoji="1" lang="en-US" altLang="ko-KR" dirty="0" err="1">
                <a:latin typeface="Symbol" pitchFamily="2" charset="2"/>
              </a:rPr>
              <a:t>D</a:t>
            </a:r>
            <a:r>
              <a:rPr kumimoji="1" lang="en-US" altLang="ko-KR" dirty="0" err="1"/>
              <a:t>w</a:t>
            </a:r>
            <a:r>
              <a:rPr kumimoji="1" lang="en-US" altLang="ko-KR" dirty="0"/>
              <a:t> can have larger impact on the activation output, which can make </a:t>
            </a:r>
            <a:r>
              <a:rPr kumimoji="1" lang="en-US" altLang="ko-KR" dirty="0">
                <a:solidFill>
                  <a:srgbClr val="FF0000"/>
                </a:solidFill>
              </a:rPr>
              <a:t>output activation distributions significantly change after weight update</a:t>
            </a:r>
            <a:endParaRPr kumimoji="1" lang="ko-KR" altLang="en-US" dirty="0">
              <a:solidFill>
                <a:srgbClr val="FF000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47A0F66-8978-354F-B0BF-B0EFBB79A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287" y="3624549"/>
            <a:ext cx="2704428" cy="260886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1EF6DE4-907D-554B-9A60-8B90D1AAE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884" y="3312889"/>
            <a:ext cx="2016472" cy="319984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A9B2768-8224-3B40-ABBC-1942FD348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17" y="3323906"/>
            <a:ext cx="2950274" cy="2931542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6C18ABA-1993-DA49-867E-4C9EA3F14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1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51"/>
    </mc:Choice>
    <mc:Fallback>
      <p:transition spd="slow" advTm="3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EB3C54E-84D9-3B41-B361-5EAC3C0A2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Normal distribution (i.e., 2</a:t>
            </a:r>
            <a:r>
              <a:rPr kumimoji="1" lang="en-US" altLang="ko-KR" baseline="30000" dirty="0"/>
              <a:t>nd</a:t>
            </a:r>
            <a:r>
              <a:rPr kumimoji="1" lang="en-US" altLang="ko-KR" dirty="0"/>
              <a:t> order) model of per-channel output activation before (</a:t>
            </a:r>
            <a:r>
              <a:rPr kumimoji="1" lang="en-US" altLang="ko-KR" i="1" dirty="0"/>
              <a:t>q</a:t>
            </a:r>
            <a:r>
              <a:rPr kumimoji="1" lang="en-US" altLang="ko-KR" i="1" baseline="30000" dirty="0"/>
              <a:t>t</a:t>
            </a:r>
            <a:r>
              <a:rPr kumimoji="1" lang="en-US" altLang="ko-KR" dirty="0"/>
              <a:t>) and after (</a:t>
            </a:r>
            <a:r>
              <a:rPr kumimoji="1" lang="en-US" altLang="ko-KR" i="1" dirty="0" err="1"/>
              <a:t>p</a:t>
            </a:r>
            <a:r>
              <a:rPr kumimoji="1" lang="en-US" altLang="ko-KR" i="1" baseline="30000" dirty="0" err="1"/>
              <a:t>t</a:t>
            </a:r>
            <a:r>
              <a:rPr kumimoji="1" lang="en-US" altLang="ko-KR" dirty="0"/>
              <a:t>) batch </a:t>
            </a:r>
            <a:r>
              <a:rPr kumimoji="1" lang="en-US" altLang="ko-KR" i="1" dirty="0"/>
              <a:t>t</a:t>
            </a:r>
          </a:p>
          <a:p>
            <a:endParaRPr kumimoji="1" lang="en-US" altLang="ko-KR" dirty="0"/>
          </a:p>
          <a:p>
            <a:endParaRPr kumimoji="1" lang="en-US" altLang="ko-KR" dirty="0"/>
          </a:p>
          <a:p>
            <a:endParaRPr kumimoji="1" lang="en-US" altLang="ko-KR" dirty="0"/>
          </a:p>
          <a:p>
            <a:endParaRPr kumimoji="1" lang="en-US" altLang="ko-KR" dirty="0"/>
          </a:p>
          <a:p>
            <a:r>
              <a:rPr kumimoji="1" lang="en-US" altLang="ko-KR" dirty="0"/>
              <a:t>AIWQ = Per-layer expectation of channel-level KL divergence between two distributions </a:t>
            </a:r>
            <a:r>
              <a:rPr kumimoji="1" lang="en-US" altLang="ko-KR" i="1" dirty="0"/>
              <a:t>p</a:t>
            </a:r>
            <a:r>
              <a:rPr kumimoji="1" lang="en-US" altLang="ko-KR" dirty="0"/>
              <a:t> and </a:t>
            </a:r>
            <a:r>
              <a:rPr kumimoji="1" lang="en-US" altLang="ko-KR" i="1" dirty="0"/>
              <a:t>q</a:t>
            </a:r>
            <a:endParaRPr kumimoji="1" lang="ko-KR" altLang="en-US" i="1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6AAB555F-9331-9A4F-9A12-27D87EE93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735" y="2681506"/>
            <a:ext cx="1359221" cy="215688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7C0E603-905B-3F4F-8D38-81823A8F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AIWQ Metric based on KL Divergence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94BB6AC-DF35-A942-B1A3-5BE230D4D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02" y="2718542"/>
            <a:ext cx="5638800" cy="20447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03419A6-2695-1441-82D1-3E764278A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94" y="5718240"/>
            <a:ext cx="3517900" cy="50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DA9646-DD98-E744-97CD-05CD5C81FE40}"/>
              </a:ext>
            </a:extLst>
          </p:cNvPr>
          <p:cNvSpPr txBox="1"/>
          <p:nvPr/>
        </p:nvSpPr>
        <p:spPr>
          <a:xfrm>
            <a:off x="10625161" y="-4207"/>
            <a:ext cx="156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[Park, ECCV20]</a:t>
            </a:r>
            <a:endParaRPr kumimoji="1"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482E2-22E5-3847-B282-0932CEB2DD76}"/>
              </a:ext>
            </a:extLst>
          </p:cNvPr>
          <p:cNvSpPr txBox="1"/>
          <p:nvPr/>
        </p:nvSpPr>
        <p:spPr>
          <a:xfrm>
            <a:off x="6158945" y="3921511"/>
            <a:ext cx="2104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weight update</a:t>
            </a:r>
          </a:p>
          <a:p>
            <a:r>
              <a:rPr kumimoji="1" lang="en-US" altLang="ko-KR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iteration t</a:t>
            </a:r>
            <a:endParaRPr kumimoji="1" lang="ko-KR" altLang="en-US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BDAEA3-82A5-654B-9A3D-AB0D6C7D4A34}"/>
              </a:ext>
            </a:extLst>
          </p:cNvPr>
          <p:cNvSpPr txBox="1"/>
          <p:nvPr/>
        </p:nvSpPr>
        <p:spPr>
          <a:xfrm>
            <a:off x="9502697" y="3071226"/>
            <a:ext cx="2766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weight update, i.e., </a:t>
            </a:r>
          </a:p>
          <a:p>
            <a:r>
              <a:rPr kumimoji="1" lang="en-US" altLang="ko-K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weights in iteration t-1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F65F69-5D91-214F-9C17-F6A9B7EDEEF9}"/>
              </a:ext>
            </a:extLst>
          </p:cNvPr>
          <p:cNvSpPr txBox="1"/>
          <p:nvPr/>
        </p:nvSpPr>
        <p:spPr>
          <a:xfrm>
            <a:off x="8263560" y="352825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kumimoji="1" lang="ko-KR" alt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1D6E4-2427-3147-9F41-51EC98263A19}"/>
              </a:ext>
            </a:extLst>
          </p:cNvPr>
          <p:cNvSpPr txBox="1"/>
          <p:nvPr/>
        </p:nvSpPr>
        <p:spPr>
          <a:xfrm>
            <a:off x="9189791" y="294417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kumimoji="1" lang="ko-KR" alt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모서리가 둥근 직사각형 14">
            <a:extLst>
              <a:ext uri="{FF2B5EF4-FFF2-40B4-BE49-F238E27FC236}">
                <a16:creationId xmlns:a16="http://schemas.microsoft.com/office/drawing/2014/main" id="{CCBD775A-BF46-0B4B-91DF-0405508D94EE}"/>
              </a:ext>
            </a:extLst>
          </p:cNvPr>
          <p:cNvSpPr/>
          <p:nvPr/>
        </p:nvSpPr>
        <p:spPr>
          <a:xfrm>
            <a:off x="404702" y="2884622"/>
            <a:ext cx="519959" cy="617529"/>
          </a:xfrm>
          <a:prstGeom prst="roundRect">
            <a:avLst/>
          </a:pr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모서리가 둥근 직사각형 15">
            <a:extLst>
              <a:ext uri="{FF2B5EF4-FFF2-40B4-BE49-F238E27FC236}">
                <a16:creationId xmlns:a16="http://schemas.microsoft.com/office/drawing/2014/main" id="{2374D428-F9A9-B04F-B76B-DE96DD64EF4A}"/>
              </a:ext>
            </a:extLst>
          </p:cNvPr>
          <p:cNvSpPr/>
          <p:nvPr/>
        </p:nvSpPr>
        <p:spPr>
          <a:xfrm>
            <a:off x="404701" y="3965373"/>
            <a:ext cx="519959" cy="617529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E8B657-0BF8-7E47-AFC6-11D1C5B80798}"/>
              </a:ext>
            </a:extLst>
          </p:cNvPr>
          <p:cNvSpPr txBox="1"/>
          <p:nvPr/>
        </p:nvSpPr>
        <p:spPr>
          <a:xfrm>
            <a:off x="6158130" y="6469088"/>
            <a:ext cx="209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 level instability</a:t>
            </a:r>
            <a:endParaRPr kumimoji="1" lang="ko-K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왼쪽 중괄호[L] 17">
            <a:extLst>
              <a:ext uri="{FF2B5EF4-FFF2-40B4-BE49-F238E27FC236}">
                <a16:creationId xmlns:a16="http://schemas.microsoft.com/office/drawing/2014/main" id="{B992F89A-1C22-114F-BDA2-062BFD23DB24}"/>
              </a:ext>
            </a:extLst>
          </p:cNvPr>
          <p:cNvSpPr/>
          <p:nvPr/>
        </p:nvSpPr>
        <p:spPr>
          <a:xfrm rot="5400000">
            <a:off x="7175344" y="4697037"/>
            <a:ext cx="178631" cy="179767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1F457C-384E-124F-8D79-21B86833E909}"/>
              </a:ext>
            </a:extLst>
          </p:cNvPr>
          <p:cNvSpPr txBox="1"/>
          <p:nvPr/>
        </p:nvSpPr>
        <p:spPr>
          <a:xfrm>
            <a:off x="6556067" y="5120704"/>
            <a:ext cx="141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 level</a:t>
            </a:r>
            <a:endParaRPr kumimoji="1" lang="ko-K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왼쪽 중괄호[L] 19">
            <a:extLst>
              <a:ext uri="{FF2B5EF4-FFF2-40B4-BE49-F238E27FC236}">
                <a16:creationId xmlns:a16="http://schemas.microsoft.com/office/drawing/2014/main" id="{00D03BB8-0399-C94D-B220-806B17D76719}"/>
              </a:ext>
            </a:extLst>
          </p:cNvPr>
          <p:cNvSpPr/>
          <p:nvPr/>
        </p:nvSpPr>
        <p:spPr>
          <a:xfrm rot="16200000" flipV="1">
            <a:off x="6981276" y="5046183"/>
            <a:ext cx="211434" cy="26283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64C7A63C-82F1-2641-B0A7-C5B709B32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4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6"/>
    </mc:Choice>
    <mc:Fallback>
      <p:transition spd="slow" advTm="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D53C37-4728-EA45-BFDE-4EDACF32B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Incremental Freezing of CONV Weights while Continue to Train the Others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C1C7844-DC29-804C-BDA2-82390E879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5819" y="2159923"/>
            <a:ext cx="4473250" cy="4351338"/>
          </a:xfrm>
        </p:spPr>
        <p:txBody>
          <a:bodyPr>
            <a:normAutofit fontScale="92500"/>
          </a:bodyPr>
          <a:lstStyle/>
          <a:p>
            <a:r>
              <a:rPr kumimoji="1" lang="en-US" altLang="ko-KR" dirty="0"/>
              <a:t>Freeze the weights of 1/3 of the entire layers (having large AIWQ) and </a:t>
            </a:r>
            <a:r>
              <a:rPr kumimoji="1" lang="en-US" altLang="ko-KR" dirty="0">
                <a:solidFill>
                  <a:srgbClr val="0070C0"/>
                </a:solidFill>
              </a:rPr>
              <a:t>train the other CONV weights and BN layers</a:t>
            </a:r>
          </a:p>
          <a:p>
            <a:r>
              <a:rPr kumimoji="1" lang="en-US" altLang="ko-KR" dirty="0"/>
              <a:t>Freeze the weights of another 1/3 layers and </a:t>
            </a:r>
            <a:r>
              <a:rPr kumimoji="1" lang="en-US" altLang="ko-KR" dirty="0">
                <a:solidFill>
                  <a:srgbClr val="0070C0"/>
                </a:solidFill>
              </a:rPr>
              <a:t>train the other CONV weights and BN layers</a:t>
            </a:r>
          </a:p>
          <a:p>
            <a:r>
              <a:rPr kumimoji="1" lang="en-US" altLang="ko-KR" dirty="0"/>
              <a:t>Freeze the remaining 1/3 layers (i.e., all CONV weights) and </a:t>
            </a:r>
            <a:r>
              <a:rPr kumimoji="1" lang="en-US" altLang="ko-KR" dirty="0">
                <a:solidFill>
                  <a:srgbClr val="0070C0"/>
                </a:solidFill>
              </a:rPr>
              <a:t>train BN layers</a:t>
            </a:r>
          </a:p>
          <a:p>
            <a:endParaRPr kumimoji="1"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E6C8486-D7DF-4582-81D2-ADEAC13129C6}"/>
              </a:ext>
            </a:extLst>
          </p:cNvPr>
          <p:cNvGrpSpPr/>
          <p:nvPr/>
        </p:nvGrpSpPr>
        <p:grpSpPr>
          <a:xfrm>
            <a:off x="474885" y="2085947"/>
            <a:ext cx="6019083" cy="4152963"/>
            <a:chOff x="1443960" y="2714447"/>
            <a:chExt cx="8448675" cy="58293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D7B08CC-0198-490F-946B-45CCE36D5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960" y="5629097"/>
              <a:ext cx="8448675" cy="291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D51DB79-A730-4B35-B736-40497D50B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535" y="2714447"/>
              <a:ext cx="8420100" cy="291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FCD5EF-75DD-44E6-AC50-81036FC82AEE}"/>
                  </a:ext>
                </a:extLst>
              </p:cNvPr>
              <p:cNvSpPr txBox="1"/>
              <p:nvPr/>
            </p:nvSpPr>
            <p:spPr>
              <a:xfrm rot="16200000">
                <a:off x="-464758" y="2915752"/>
                <a:ext cx="1978938" cy="3193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FCD5EF-75DD-44E6-AC50-81036FC82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64758" y="2915752"/>
                <a:ext cx="1978938" cy="319326"/>
              </a:xfrm>
              <a:prstGeom prst="rect">
                <a:avLst/>
              </a:prstGeom>
              <a:blipFill>
                <a:blip r:embed="rId7"/>
                <a:stretch>
                  <a:fillRect l="-3846" r="-230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05FF40-DD4D-4F27-A3D6-1E61ACE7F545}"/>
                  </a:ext>
                </a:extLst>
              </p:cNvPr>
              <p:cNvSpPr txBox="1"/>
              <p:nvPr/>
            </p:nvSpPr>
            <p:spPr>
              <a:xfrm rot="16200000">
                <a:off x="-464758" y="5041006"/>
                <a:ext cx="1978938" cy="3193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05FF40-DD4D-4F27-A3D6-1E61ACE7F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64758" y="5041006"/>
                <a:ext cx="1978938" cy="319326"/>
              </a:xfrm>
              <a:prstGeom prst="rect">
                <a:avLst/>
              </a:prstGeom>
              <a:blipFill>
                <a:blip r:embed="rId8"/>
                <a:stretch>
                  <a:fillRect l="-3846" r="-230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직사각형 6">
            <a:extLst>
              <a:ext uri="{FF2B5EF4-FFF2-40B4-BE49-F238E27FC236}">
                <a16:creationId xmlns:a16="http://schemas.microsoft.com/office/drawing/2014/main" id="{7627CCAF-5AB0-46F8-99B9-A119C5133BC6}"/>
              </a:ext>
            </a:extLst>
          </p:cNvPr>
          <p:cNvSpPr/>
          <p:nvPr/>
        </p:nvSpPr>
        <p:spPr>
          <a:xfrm>
            <a:off x="1276045" y="2464161"/>
            <a:ext cx="210825" cy="2108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6303C23-1F75-4AE0-8B44-21DDE3C9034C}"/>
              </a:ext>
            </a:extLst>
          </p:cNvPr>
          <p:cNvSpPr/>
          <p:nvPr/>
        </p:nvSpPr>
        <p:spPr>
          <a:xfrm>
            <a:off x="1276045" y="2842375"/>
            <a:ext cx="210825" cy="21082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200E33B-961F-445C-84FC-452E8B9EFD4F}"/>
              </a:ext>
            </a:extLst>
          </p:cNvPr>
          <p:cNvSpPr/>
          <p:nvPr/>
        </p:nvSpPr>
        <p:spPr>
          <a:xfrm>
            <a:off x="1276045" y="3220588"/>
            <a:ext cx="210825" cy="2108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4E0CC-3557-49BE-9852-96787658C363}"/>
              </a:ext>
            </a:extLst>
          </p:cNvPr>
          <p:cNvSpPr txBox="1"/>
          <p:nvPr/>
        </p:nvSpPr>
        <p:spPr>
          <a:xfrm>
            <a:off x="1617066" y="2409910"/>
            <a:ext cx="1157188" cy="319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Depthwise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FB3BD5-D895-4914-8F3D-9BA5A594859A}"/>
              </a:ext>
            </a:extLst>
          </p:cNvPr>
          <p:cNvSpPr txBox="1"/>
          <p:nvPr/>
        </p:nvSpPr>
        <p:spPr>
          <a:xfrm>
            <a:off x="1617066" y="2788124"/>
            <a:ext cx="1114684" cy="319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89867-379F-4F96-B45F-2A992F0DB2DA}"/>
              </a:ext>
            </a:extLst>
          </p:cNvPr>
          <p:cNvSpPr txBox="1"/>
          <p:nvPr/>
        </p:nvSpPr>
        <p:spPr>
          <a:xfrm>
            <a:off x="1617066" y="3166400"/>
            <a:ext cx="1123925" cy="319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Expansion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B9F12BC-9F40-7746-9115-D2BC2B1ACEDA}"/>
              </a:ext>
            </a:extLst>
          </p:cNvPr>
          <p:cNvGrpSpPr/>
          <p:nvPr/>
        </p:nvGrpSpPr>
        <p:grpSpPr>
          <a:xfrm>
            <a:off x="810473" y="4259973"/>
            <a:ext cx="6479740" cy="869708"/>
            <a:chOff x="810473" y="3925675"/>
            <a:chExt cx="6479740" cy="869708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19D81E6C-0AA2-49E3-B6A8-B7A3A7795015}"/>
                </a:ext>
              </a:extLst>
            </p:cNvPr>
            <p:cNvSpPr/>
            <p:nvPr/>
          </p:nvSpPr>
          <p:spPr>
            <a:xfrm>
              <a:off x="810473" y="3925675"/>
              <a:ext cx="5455101" cy="8697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87048D-BC31-48FE-890D-7A90682F869F}"/>
                </a:ext>
              </a:extLst>
            </p:cNvPr>
            <p:cNvSpPr txBox="1"/>
            <p:nvPr/>
          </p:nvSpPr>
          <p:spPr>
            <a:xfrm>
              <a:off x="6265574" y="4200865"/>
              <a:ext cx="10246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Freeze 1/3</a:t>
              </a:r>
              <a:endParaRPr lang="ko-KR" altLang="en-US" sz="12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35BCA8B-8440-5B4C-BD9D-09112768DFD1}"/>
              </a:ext>
            </a:extLst>
          </p:cNvPr>
          <p:cNvGrpSpPr/>
          <p:nvPr/>
        </p:nvGrpSpPr>
        <p:grpSpPr>
          <a:xfrm>
            <a:off x="810473" y="5122783"/>
            <a:ext cx="6479740" cy="385112"/>
            <a:chOff x="810473" y="4788485"/>
            <a:chExt cx="6479740" cy="385112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B956E4EF-864C-4181-B66E-92C5E66F556A}"/>
                </a:ext>
              </a:extLst>
            </p:cNvPr>
            <p:cNvSpPr/>
            <p:nvPr/>
          </p:nvSpPr>
          <p:spPr>
            <a:xfrm>
              <a:off x="810473" y="4788485"/>
              <a:ext cx="5455101" cy="385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D3B437-99FB-4DE7-8E24-099842306D13}"/>
                </a:ext>
              </a:extLst>
            </p:cNvPr>
            <p:cNvSpPr txBox="1"/>
            <p:nvPr/>
          </p:nvSpPr>
          <p:spPr>
            <a:xfrm>
              <a:off x="6265574" y="4826048"/>
              <a:ext cx="10246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Freeze 1/3</a:t>
              </a:r>
              <a:endParaRPr lang="ko-KR" altLang="en-US" sz="12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B72CD09-8F4F-F442-B47B-A36EAEB08BDB}"/>
              </a:ext>
            </a:extLst>
          </p:cNvPr>
          <p:cNvGrpSpPr/>
          <p:nvPr/>
        </p:nvGrpSpPr>
        <p:grpSpPr>
          <a:xfrm>
            <a:off x="810473" y="5507895"/>
            <a:ext cx="6479740" cy="533369"/>
            <a:chOff x="810473" y="5173597"/>
            <a:chExt cx="6479740" cy="53336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87B8842-AE30-4BC5-A8DB-3BBFC09C9CC6}"/>
                </a:ext>
              </a:extLst>
            </p:cNvPr>
            <p:cNvSpPr/>
            <p:nvPr/>
          </p:nvSpPr>
          <p:spPr>
            <a:xfrm>
              <a:off x="810473" y="5173597"/>
              <a:ext cx="5455101" cy="5333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E366BF-84D2-41FE-A9D7-D09D7A38C804}"/>
                </a:ext>
              </a:extLst>
            </p:cNvPr>
            <p:cNvSpPr txBox="1"/>
            <p:nvPr/>
          </p:nvSpPr>
          <p:spPr>
            <a:xfrm>
              <a:off x="6265574" y="5284286"/>
              <a:ext cx="10246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Freeze 1/3</a:t>
              </a:r>
              <a:endParaRPr lang="ko-KR" altLang="en-US" sz="12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FF49803-2AD4-AB48-B22D-8B73EE6CF6C7}"/>
              </a:ext>
            </a:extLst>
          </p:cNvPr>
          <p:cNvSpPr txBox="1"/>
          <p:nvPr/>
        </p:nvSpPr>
        <p:spPr>
          <a:xfrm>
            <a:off x="10625161" y="-4207"/>
            <a:ext cx="156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[Park, ECCV20]</a:t>
            </a:r>
            <a:endParaRPr kumimoji="1"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4CF2068E-E6F1-184C-A6B4-3D6EC13AF9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26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44"/>
    </mc:Choice>
    <mc:Fallback>
      <p:transition spd="slow" advTm="2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02DAC7-9ACB-F94E-A49B-E2508097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ImageNet Experiments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44DF103-B335-D64B-93F7-FE6E95CDC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1484" cy="4351338"/>
          </a:xfrm>
        </p:spPr>
        <p:txBody>
          <a:bodyPr/>
          <a:lstStyle/>
          <a:p>
            <a:r>
              <a:rPr kumimoji="1" lang="en-US" altLang="ko-KR" dirty="0"/>
              <a:t>Linear quantization of activations/weights on all layers</a:t>
            </a:r>
          </a:p>
          <a:p>
            <a:pPr lvl="1"/>
            <a:r>
              <a:rPr kumimoji="1" lang="en-US" altLang="ko-KR" dirty="0"/>
              <a:t>including first/last layers</a:t>
            </a:r>
          </a:p>
          <a:p>
            <a:r>
              <a:rPr kumimoji="1" lang="en-US" altLang="ko-KR" dirty="0"/>
              <a:t>4-bit quantization gives </a:t>
            </a:r>
            <a:r>
              <a:rPr kumimoji="1" lang="en-US" altLang="ko-KR" dirty="0">
                <a:solidFill>
                  <a:srgbClr val="0070C0"/>
                </a:solidFill>
              </a:rPr>
              <a:t>1.5% top-1 accuracy loss</a:t>
            </a:r>
            <a:r>
              <a:rPr kumimoji="1" lang="en-US" altLang="ko-KR" dirty="0"/>
              <a:t> in MobileNet-v3</a:t>
            </a:r>
          </a:p>
          <a:p>
            <a:pPr lvl="1"/>
            <a:r>
              <a:rPr kumimoji="1" lang="en-US" altLang="ko-KR" dirty="0"/>
              <a:t>8 bits for input pixel data and activation of squeeze-and-excitation</a:t>
            </a:r>
          </a:p>
          <a:p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C116C9E-7DE0-C349-95DF-3EE0823BF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684" y="1517085"/>
            <a:ext cx="5157030" cy="3054486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FDAE63E0-28AB-5948-B259-F64CF3B87199}"/>
              </a:ext>
            </a:extLst>
          </p:cNvPr>
          <p:cNvGrpSpPr/>
          <p:nvPr/>
        </p:nvGrpSpPr>
        <p:grpSpPr>
          <a:xfrm>
            <a:off x="2552700" y="4827429"/>
            <a:ext cx="7086599" cy="2030571"/>
            <a:chOff x="1049216" y="3666201"/>
            <a:chExt cx="10515600" cy="333710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51C07CE9-F1AC-F64C-B56B-E6BA6BB7A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216" y="3666201"/>
              <a:ext cx="10515600" cy="2848825"/>
            </a:xfrm>
            <a:prstGeom prst="rect">
              <a:avLst/>
            </a:prstGeom>
          </p:spPr>
        </p:pic>
        <p:cxnSp>
          <p:nvCxnSpPr>
            <p:cNvPr id="8" name="직선 연결선 5">
              <a:extLst>
                <a:ext uri="{FF2B5EF4-FFF2-40B4-BE49-F238E27FC236}">
                  <a16:creationId xmlns:a16="http://schemas.microsoft.com/office/drawing/2014/main" id="{C7EA9E95-12DA-5E4B-B26E-7364401ECD3E}"/>
                </a:ext>
              </a:extLst>
            </p:cNvPr>
            <p:cNvCxnSpPr>
              <a:cxnSpLocks/>
            </p:cNvCxnSpPr>
            <p:nvPr/>
          </p:nvCxnSpPr>
          <p:spPr>
            <a:xfrm>
              <a:off x="2192216" y="5114934"/>
              <a:ext cx="94615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2BEAE92F-3E18-F948-B7B1-605146470882}"/>
                </a:ext>
              </a:extLst>
            </p:cNvPr>
            <p:cNvCxnSpPr>
              <a:cxnSpLocks/>
            </p:cNvCxnSpPr>
            <p:nvPr/>
          </p:nvCxnSpPr>
          <p:spPr>
            <a:xfrm>
              <a:off x="2192216" y="6276984"/>
              <a:ext cx="94615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C13C445E-22A6-B54C-883B-D3CDCEC924D9}"/>
                </a:ext>
              </a:extLst>
            </p:cNvPr>
            <p:cNvCxnSpPr>
              <a:cxnSpLocks/>
            </p:cNvCxnSpPr>
            <p:nvPr/>
          </p:nvCxnSpPr>
          <p:spPr>
            <a:xfrm>
              <a:off x="3138366" y="5178434"/>
              <a:ext cx="0" cy="10287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2">
              <a:extLst>
                <a:ext uri="{FF2B5EF4-FFF2-40B4-BE49-F238E27FC236}">
                  <a16:creationId xmlns:a16="http://schemas.microsoft.com/office/drawing/2014/main" id="{94432B58-25B4-0448-A441-8DF59F6CE93D}"/>
                </a:ext>
              </a:extLst>
            </p:cNvPr>
            <p:cNvCxnSpPr>
              <a:cxnSpLocks/>
            </p:cNvCxnSpPr>
            <p:nvPr/>
          </p:nvCxnSpPr>
          <p:spPr>
            <a:xfrm>
              <a:off x="4579816" y="5114934"/>
              <a:ext cx="94615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3">
              <a:extLst>
                <a:ext uri="{FF2B5EF4-FFF2-40B4-BE49-F238E27FC236}">
                  <a16:creationId xmlns:a16="http://schemas.microsoft.com/office/drawing/2014/main" id="{0039FE95-0191-5D4A-BC03-3805AEA2D1BB}"/>
                </a:ext>
              </a:extLst>
            </p:cNvPr>
            <p:cNvCxnSpPr>
              <a:cxnSpLocks/>
            </p:cNvCxnSpPr>
            <p:nvPr/>
          </p:nvCxnSpPr>
          <p:spPr>
            <a:xfrm>
              <a:off x="4579816" y="6276984"/>
              <a:ext cx="94615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F87DC249-7233-9E43-A636-9FF1C06B7ACB}"/>
                </a:ext>
              </a:extLst>
            </p:cNvPr>
            <p:cNvCxnSpPr>
              <a:cxnSpLocks/>
            </p:cNvCxnSpPr>
            <p:nvPr/>
          </p:nvCxnSpPr>
          <p:spPr>
            <a:xfrm>
              <a:off x="5525966" y="5178434"/>
              <a:ext cx="0" cy="10287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5">
              <a:extLst>
                <a:ext uri="{FF2B5EF4-FFF2-40B4-BE49-F238E27FC236}">
                  <a16:creationId xmlns:a16="http://schemas.microsoft.com/office/drawing/2014/main" id="{5A1DA173-F1B7-5E49-B44D-23B7BF3FBFF4}"/>
                </a:ext>
              </a:extLst>
            </p:cNvPr>
            <p:cNvCxnSpPr>
              <a:cxnSpLocks/>
            </p:cNvCxnSpPr>
            <p:nvPr/>
          </p:nvCxnSpPr>
          <p:spPr>
            <a:xfrm>
              <a:off x="6935666" y="5114934"/>
              <a:ext cx="94615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6">
              <a:extLst>
                <a:ext uri="{FF2B5EF4-FFF2-40B4-BE49-F238E27FC236}">
                  <a16:creationId xmlns:a16="http://schemas.microsoft.com/office/drawing/2014/main" id="{AD32A832-1D54-5740-BABB-88FC5E731F9B}"/>
                </a:ext>
              </a:extLst>
            </p:cNvPr>
            <p:cNvCxnSpPr>
              <a:cxnSpLocks/>
            </p:cNvCxnSpPr>
            <p:nvPr/>
          </p:nvCxnSpPr>
          <p:spPr>
            <a:xfrm>
              <a:off x="6935666" y="6276984"/>
              <a:ext cx="94615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화살표 연결선 15">
              <a:extLst>
                <a:ext uri="{FF2B5EF4-FFF2-40B4-BE49-F238E27FC236}">
                  <a16:creationId xmlns:a16="http://schemas.microsoft.com/office/drawing/2014/main" id="{8F8C7778-4CC7-AE43-A47B-0744F9A90512}"/>
                </a:ext>
              </a:extLst>
            </p:cNvPr>
            <p:cNvCxnSpPr>
              <a:cxnSpLocks/>
            </p:cNvCxnSpPr>
            <p:nvPr/>
          </p:nvCxnSpPr>
          <p:spPr>
            <a:xfrm>
              <a:off x="7881816" y="5178434"/>
              <a:ext cx="0" cy="10287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4A055F-E346-0E42-AD77-1B5694B1E612}"/>
                </a:ext>
              </a:extLst>
            </p:cNvPr>
            <p:cNvSpPr txBox="1"/>
            <p:nvPr/>
          </p:nvSpPr>
          <p:spPr>
            <a:xfrm>
              <a:off x="2031944" y="6396335"/>
              <a:ext cx="1613556" cy="60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-0.496 %</a:t>
              </a:r>
              <a:endParaRPr lang="ko-KR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42485B-036E-0D49-A6B0-B57C2FE2BF7F}"/>
                </a:ext>
              </a:extLst>
            </p:cNvPr>
            <p:cNvSpPr txBox="1"/>
            <p:nvPr/>
          </p:nvSpPr>
          <p:spPr>
            <a:xfrm>
              <a:off x="4419544" y="6396335"/>
              <a:ext cx="1504770" cy="60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-0.380 %</a:t>
              </a:r>
              <a:endParaRPr lang="ko-KR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3076C1-E09A-2749-8C4D-5CF9E170F5C6}"/>
                </a:ext>
              </a:extLst>
            </p:cNvPr>
            <p:cNvSpPr txBox="1"/>
            <p:nvPr/>
          </p:nvSpPr>
          <p:spPr>
            <a:xfrm>
              <a:off x="6775393" y="6396335"/>
              <a:ext cx="1566901" cy="60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-1.484 %</a:t>
              </a:r>
              <a:endParaRPr lang="ko-KR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BBBBBA3-60F7-9548-8BAA-3026654AA095}"/>
              </a:ext>
            </a:extLst>
          </p:cNvPr>
          <p:cNvSpPr txBox="1"/>
          <p:nvPr/>
        </p:nvSpPr>
        <p:spPr>
          <a:xfrm>
            <a:off x="10861363" y="13433"/>
            <a:ext cx="131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[Park, 2020]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DFB68F73-4B9E-854B-8F2C-9A239B3AE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3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8"/>
    </mc:Choice>
    <mc:Fallback>
      <p:transition spd="slow" advTm="2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Overview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9870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dirty="0"/>
              <a:t>Prof. </a:t>
            </a:r>
            <a:r>
              <a:rPr lang="en-US" altLang="ko-KR" dirty="0" err="1"/>
              <a:t>Sungjoo</a:t>
            </a:r>
            <a:r>
              <a:rPr lang="en-US" altLang="ko-KR" dirty="0"/>
              <a:t> </a:t>
            </a:r>
            <a:r>
              <a:rPr lang="en-US" altLang="ko-KR" dirty="0" err="1"/>
              <a:t>Yoo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’00 PhD SNU</a:t>
            </a:r>
          </a:p>
          <a:p>
            <a:pPr lvl="1"/>
            <a:r>
              <a:rPr lang="en-US" altLang="ko-KR" dirty="0"/>
              <a:t>~’04 TIMA lab, France</a:t>
            </a:r>
          </a:p>
          <a:p>
            <a:pPr lvl="1"/>
            <a:r>
              <a:rPr lang="en-US" altLang="ko-KR" dirty="0"/>
              <a:t>~’08 S. LSI, Samsung Electronics (involved in 1</a:t>
            </a:r>
            <a:r>
              <a:rPr lang="en-US" altLang="ko-KR" baseline="30000" dirty="0"/>
              <a:t>st</a:t>
            </a:r>
            <a:r>
              <a:rPr lang="en-US" altLang="ko-KR" dirty="0"/>
              <a:t> SSD product and iPhone AP design)</a:t>
            </a:r>
          </a:p>
          <a:p>
            <a:pPr lvl="1"/>
            <a:r>
              <a:rPr lang="en-US" altLang="ko-KR" dirty="0"/>
              <a:t>~’15 POSTECH, ~now SNU </a:t>
            </a:r>
          </a:p>
          <a:p>
            <a:r>
              <a:rPr lang="en-US" altLang="ko-KR" dirty="0"/>
              <a:t>Deep learning design optimization: 5 PhD students</a:t>
            </a:r>
          </a:p>
          <a:p>
            <a:pPr lvl="1"/>
            <a:r>
              <a:rPr lang="en-US" altLang="ko-KR" dirty="0"/>
              <a:t>Low rank approximation [ICLR16]</a:t>
            </a:r>
          </a:p>
          <a:p>
            <a:pPr lvl="1"/>
            <a:r>
              <a:rPr lang="en-US" altLang="ko-KR" dirty="0"/>
              <a:t>Quantization [CVPR17][ECCV18][Arxiv18][ECCV20]</a:t>
            </a:r>
          </a:p>
          <a:p>
            <a:pPr lvl="1"/>
            <a:r>
              <a:rPr lang="en-US" altLang="ko-KR" dirty="0"/>
              <a:t>Hardware accelerator [DATE17][D&amp;T18][TCAD18][ISCA18][Microp20][Access20]</a:t>
            </a:r>
          </a:p>
          <a:p>
            <a:pPr lvl="1"/>
            <a:r>
              <a:rPr lang="en-US" altLang="ko-KR" b="1" dirty="0"/>
              <a:t>Self-supervised learning </a:t>
            </a:r>
            <a:r>
              <a:rPr lang="en-US" altLang="ko-KR" dirty="0"/>
              <a:t>for optimizing mobile neural networks</a:t>
            </a:r>
          </a:p>
          <a:p>
            <a:r>
              <a:rPr lang="en-US" altLang="ko-KR" dirty="0"/>
              <a:t>Deep learning application: 2 PhD students</a:t>
            </a:r>
          </a:p>
          <a:p>
            <a:pPr lvl="1"/>
            <a:r>
              <a:rPr lang="en-US" altLang="ko-KR" dirty="0"/>
              <a:t>Recommender system on server and mobile</a:t>
            </a:r>
          </a:p>
          <a:p>
            <a:pPr lvl="1"/>
            <a:r>
              <a:rPr lang="en-US" altLang="ko-KR" dirty="0"/>
              <a:t>3D understanding models for </a:t>
            </a:r>
            <a:r>
              <a:rPr lang="en-US" altLang="ko-KR" b="1" dirty="0"/>
              <a:t>AR/VR devices </a:t>
            </a:r>
            <a:endParaRPr lang="en-US" altLang="ko-KR" dirty="0"/>
          </a:p>
          <a:p>
            <a:r>
              <a:rPr lang="en-US" altLang="ko-KR" dirty="0"/>
              <a:t>Industrial collaboration</a:t>
            </a:r>
          </a:p>
          <a:p>
            <a:pPr lvl="1"/>
            <a:r>
              <a:rPr lang="en-US" altLang="ko-KR" dirty="0"/>
              <a:t>Facebook, Google, </a:t>
            </a:r>
            <a:r>
              <a:rPr lang="en-US" altLang="ko-KR" b="1" dirty="0"/>
              <a:t>Samsung</a:t>
            </a:r>
            <a:r>
              <a:rPr lang="en-US" altLang="ko-KR" dirty="0"/>
              <a:t>, </a:t>
            </a:r>
            <a:r>
              <a:rPr lang="en-US" altLang="ko-KR" b="1" dirty="0"/>
              <a:t>Hyundai Motors</a:t>
            </a:r>
            <a:r>
              <a:rPr lang="en-US" altLang="ko-KR" dirty="0"/>
              <a:t>, SK Hynix, SK Telecom, </a:t>
            </a:r>
            <a:r>
              <a:rPr lang="en-US" altLang="ko-KR" dirty="0" err="1"/>
              <a:t>Naver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D6A58B42-707D-7042-9EB9-BF015CFE1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9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81"/>
    </mc:Choice>
    <mc:Fallback>
      <p:transition spd="slow" advTm="2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FBAEF0-7165-DC42-B7DC-A4287F56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dirty="0"/>
              <a:t>Visual Localization: Image Retrieval and Pose Estimation (</a:t>
            </a:r>
            <a:r>
              <a:rPr kumimoji="1" lang="en-US" altLang="ko-KR" dirty="0" err="1"/>
              <a:t>Naver</a:t>
            </a:r>
            <a:r>
              <a:rPr kumimoji="1" lang="en-US" altLang="ko-KR" dirty="0"/>
              <a:t> Labs)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7A61362-0DCE-7D41-B623-F60342642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pic>
        <p:nvPicPr>
          <p:cNvPr id="4" name="그림 3">
            <a:hlinkClick r:id="rId4"/>
            <a:extLst>
              <a:ext uri="{FF2B5EF4-FFF2-40B4-BE49-F238E27FC236}">
                <a16:creationId xmlns:a16="http://schemas.microsoft.com/office/drawing/2014/main" id="{E707C64A-BFAF-344A-8D88-3D0C99AC0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5625"/>
            <a:ext cx="3253292" cy="4363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536BF5-8CA0-1647-96DC-B2B6F135BA1D}"/>
              </a:ext>
            </a:extLst>
          </p:cNvPr>
          <p:cNvSpPr txBox="1"/>
          <p:nvPr/>
        </p:nvSpPr>
        <p:spPr>
          <a:xfrm>
            <a:off x="219231" y="6296818"/>
            <a:ext cx="449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kumimoji="1"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www.naverlabs.com</a:t>
            </a:r>
            <a:r>
              <a:rPr kumimoji="1"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1"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storyDetail</a:t>
            </a:r>
            <a:r>
              <a:rPr kumimoji="1"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/173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3C7CF61-EE4D-B945-B39F-0997CA7DA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596" y="2016634"/>
            <a:ext cx="7846404" cy="4172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490951-1496-4D41-AD56-679C357063D5}"/>
              </a:ext>
            </a:extLst>
          </p:cNvPr>
          <p:cNvSpPr txBox="1"/>
          <p:nvPr/>
        </p:nvSpPr>
        <p:spPr>
          <a:xfrm>
            <a:off x="5873186" y="6293227"/>
            <a:ext cx="435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kumimoji="1"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www.naverlabs.com</a:t>
            </a:r>
            <a:r>
              <a:rPr kumimoji="1"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1"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storyDetail</a:t>
            </a:r>
            <a:r>
              <a:rPr kumimoji="1"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/161</a:t>
            </a: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AD3D0D74-072E-D445-9CC2-BBF83963A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1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65"/>
    </mc:Choice>
    <mc:Fallback>
      <p:transition spd="slow" advTm="46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Overview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9870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dirty="0"/>
              <a:t>Prof. </a:t>
            </a:r>
            <a:r>
              <a:rPr lang="en-US" altLang="ko-KR" dirty="0" err="1"/>
              <a:t>Sungjoo</a:t>
            </a:r>
            <a:r>
              <a:rPr lang="en-US" altLang="ko-KR" dirty="0"/>
              <a:t> </a:t>
            </a:r>
            <a:r>
              <a:rPr lang="en-US" altLang="ko-KR" dirty="0" err="1"/>
              <a:t>Yoo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’00 PhD SNU</a:t>
            </a:r>
          </a:p>
          <a:p>
            <a:pPr lvl="1"/>
            <a:r>
              <a:rPr lang="en-US" altLang="ko-KR" dirty="0"/>
              <a:t>~’04 TIMA lab, France</a:t>
            </a:r>
          </a:p>
          <a:p>
            <a:pPr lvl="1"/>
            <a:r>
              <a:rPr lang="en-US" altLang="ko-KR" dirty="0"/>
              <a:t>~’08 S. LSI, Samsung Electronics (involved in 1</a:t>
            </a:r>
            <a:r>
              <a:rPr lang="en-US" altLang="ko-KR" baseline="30000" dirty="0"/>
              <a:t>st</a:t>
            </a:r>
            <a:r>
              <a:rPr lang="en-US" altLang="ko-KR" dirty="0"/>
              <a:t> SSD product and iPhone AP design)</a:t>
            </a:r>
          </a:p>
          <a:p>
            <a:pPr lvl="1"/>
            <a:r>
              <a:rPr lang="en-US" altLang="ko-KR" dirty="0"/>
              <a:t>~’15 POSTECH, ~now SNU </a:t>
            </a:r>
          </a:p>
          <a:p>
            <a:r>
              <a:rPr lang="en-US" altLang="ko-KR" dirty="0"/>
              <a:t>Deep learning design optimization: 5 PhD students</a:t>
            </a:r>
          </a:p>
          <a:p>
            <a:pPr lvl="1"/>
            <a:r>
              <a:rPr lang="en-US" altLang="ko-KR" dirty="0"/>
              <a:t>Low rank approximation [ICLR16]</a:t>
            </a:r>
          </a:p>
          <a:p>
            <a:pPr lvl="1"/>
            <a:r>
              <a:rPr lang="en-US" altLang="ko-KR" dirty="0"/>
              <a:t>Quantization [CVPR17][ECCV18][Arxiv18][ECCV20]</a:t>
            </a:r>
          </a:p>
          <a:p>
            <a:pPr lvl="1"/>
            <a:r>
              <a:rPr lang="en-US" altLang="ko-KR" dirty="0"/>
              <a:t>Hardware accelerator [DATE17][D&amp;T18][TCAD18][ISCA18][Microp20][Access20]</a:t>
            </a:r>
          </a:p>
          <a:p>
            <a:pPr lvl="1"/>
            <a:r>
              <a:rPr lang="en-US" altLang="ko-KR" b="1" dirty="0"/>
              <a:t>Self-supervised learning </a:t>
            </a:r>
            <a:r>
              <a:rPr lang="en-US" altLang="ko-KR" dirty="0"/>
              <a:t>for optimizing mobile neural networks</a:t>
            </a:r>
          </a:p>
          <a:p>
            <a:r>
              <a:rPr lang="en-US" altLang="ko-KR" dirty="0"/>
              <a:t>Deep learning application: 2 PhD students</a:t>
            </a:r>
          </a:p>
          <a:p>
            <a:pPr lvl="1"/>
            <a:r>
              <a:rPr lang="en-US" altLang="ko-KR" dirty="0"/>
              <a:t>Recommender system on server and mobile</a:t>
            </a:r>
          </a:p>
          <a:p>
            <a:pPr lvl="1"/>
            <a:r>
              <a:rPr lang="en-US" altLang="ko-KR" dirty="0"/>
              <a:t>3D understanding models for </a:t>
            </a:r>
            <a:r>
              <a:rPr lang="en-US" altLang="ko-KR" b="1" dirty="0"/>
              <a:t>AR/VR devices </a:t>
            </a:r>
            <a:endParaRPr lang="en-US" altLang="ko-KR" dirty="0"/>
          </a:p>
          <a:p>
            <a:r>
              <a:rPr lang="en-US" altLang="ko-KR" dirty="0"/>
              <a:t>Industrial collaboration</a:t>
            </a:r>
          </a:p>
          <a:p>
            <a:pPr lvl="1"/>
            <a:r>
              <a:rPr lang="en-US" altLang="ko-KR" dirty="0"/>
              <a:t>Facebook, Google, </a:t>
            </a:r>
            <a:r>
              <a:rPr lang="en-US" altLang="ko-KR" b="1" dirty="0"/>
              <a:t>Samsung</a:t>
            </a:r>
            <a:r>
              <a:rPr lang="en-US" altLang="ko-KR" dirty="0"/>
              <a:t>, </a:t>
            </a:r>
            <a:r>
              <a:rPr lang="en-US" altLang="ko-KR" b="1" dirty="0"/>
              <a:t>Hyundai Motors</a:t>
            </a:r>
            <a:r>
              <a:rPr lang="en-US" altLang="ko-KR" dirty="0"/>
              <a:t>, SK Hynix, SK Telecom, </a:t>
            </a:r>
            <a:r>
              <a:rPr lang="en-US" altLang="ko-KR" dirty="0" err="1"/>
              <a:t>Naver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E01B8A4-7CCC-4949-819F-832EC439F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5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34"/>
    </mc:Choice>
    <mc:Fallback>
      <p:transition spd="slow" advTm="2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6FCA1E-7B93-FA47-8B59-8336459B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err="1"/>
              <a:t>Naver</a:t>
            </a:r>
            <a:r>
              <a:rPr kumimoji="1" lang="ko-KR" altLang="en-US" dirty="0"/>
              <a:t> </a:t>
            </a:r>
            <a:r>
              <a:rPr kumimoji="1" lang="en-US" altLang="ko-KR" dirty="0"/>
              <a:t>Labs</a:t>
            </a:r>
            <a:r>
              <a:rPr kumimoji="1" lang="ko-KR" altLang="en-US" dirty="0"/>
              <a:t> </a:t>
            </a:r>
            <a:r>
              <a:rPr kumimoji="1" lang="en-US" altLang="ko-KR" dirty="0"/>
              <a:t>Localization</a:t>
            </a:r>
            <a:r>
              <a:rPr kumimoji="1" lang="ko-KR" altLang="en-US" dirty="0"/>
              <a:t> </a:t>
            </a:r>
            <a:r>
              <a:rPr kumimoji="1" lang="en-US" altLang="ko-KR" dirty="0"/>
              <a:t>&amp;</a:t>
            </a:r>
            <a:r>
              <a:rPr kumimoji="1" lang="ko-KR" altLang="en-US" dirty="0"/>
              <a:t> </a:t>
            </a:r>
            <a:r>
              <a:rPr kumimoji="1" lang="en-US" altLang="ko-KR" dirty="0"/>
              <a:t>Mapping</a:t>
            </a:r>
            <a:r>
              <a:rPr kumimoji="1" lang="ko-KR" altLang="en-US" dirty="0"/>
              <a:t> </a:t>
            </a:r>
            <a:r>
              <a:rPr kumimoji="1" lang="en-US" altLang="ko-KR" dirty="0"/>
              <a:t>Challenge</a:t>
            </a:r>
            <a:br>
              <a:rPr kumimoji="1" lang="en-US" altLang="ko-KR" dirty="0"/>
            </a:br>
            <a:r>
              <a:rPr kumimoji="1" lang="en-US" altLang="ko-KR" dirty="0"/>
              <a:t>2020/4-8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F01281-3423-7749-96B4-2D316FC92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Indoor dataset: </a:t>
            </a:r>
            <a:r>
              <a:rPr kumimoji="1" lang="en-US" altLang="ko-KR" dirty="0" err="1"/>
              <a:t>Pangyo</a:t>
            </a:r>
            <a:r>
              <a:rPr kumimoji="1" lang="en-US" altLang="ko-KR" dirty="0"/>
              <a:t> Hyundai department (B1, F1)</a:t>
            </a:r>
          </a:p>
          <a:p>
            <a:r>
              <a:rPr kumimoji="1" lang="en-US" altLang="ko-KR" dirty="0"/>
              <a:t>Outdoor dataset: </a:t>
            </a:r>
            <a:r>
              <a:rPr kumimoji="1" lang="en-US" altLang="ko-KR" dirty="0" err="1"/>
              <a:t>Pangyo</a:t>
            </a:r>
            <a:r>
              <a:rPr kumimoji="1" lang="en-US" altLang="ko-KR" dirty="0"/>
              <a:t> and </a:t>
            </a:r>
            <a:r>
              <a:rPr kumimoji="1" lang="en-US" altLang="ko-KR" dirty="0" err="1"/>
              <a:t>Youido</a:t>
            </a:r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563A5B6-3F13-FA41-AA9F-00D62DAE2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8" y="2918909"/>
            <a:ext cx="3260464" cy="195627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6BA2024-6CAD-6048-8C65-38561BF8C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93" y="5010124"/>
            <a:ext cx="3265609" cy="1673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3DC4D6-4840-F24D-9067-9168C4C7FC8E}"/>
              </a:ext>
            </a:extLst>
          </p:cNvPr>
          <p:cNvSpPr txBox="1"/>
          <p:nvPr/>
        </p:nvSpPr>
        <p:spPr>
          <a:xfrm>
            <a:off x="7841835" y="0"/>
            <a:ext cx="435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https://</a:t>
            </a:r>
            <a:r>
              <a:rPr kumimoji="1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www.naverlabs.com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/</a:t>
            </a:r>
            <a:r>
              <a:rPr kumimoji="1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storyDetail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/161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B62FE41-6613-0B4E-9422-3DA384750ACB}"/>
              </a:ext>
            </a:extLst>
          </p:cNvPr>
          <p:cNvGrpSpPr/>
          <p:nvPr/>
        </p:nvGrpSpPr>
        <p:grpSpPr>
          <a:xfrm>
            <a:off x="4641738" y="2486899"/>
            <a:ext cx="6794723" cy="4246409"/>
            <a:chOff x="2698638" y="2178399"/>
            <a:chExt cx="6794723" cy="4246409"/>
          </a:xfrm>
        </p:grpSpPr>
        <p:sp>
          <p:nvSpPr>
            <p:cNvPr id="11" name="원통형 9">
              <a:extLst>
                <a:ext uri="{FF2B5EF4-FFF2-40B4-BE49-F238E27FC236}">
                  <a16:creationId xmlns:a16="http://schemas.microsoft.com/office/drawing/2014/main" id="{7CF6597D-EDFF-3940-8A27-369F2FAC3A42}"/>
                </a:ext>
              </a:extLst>
            </p:cNvPr>
            <p:cNvSpPr/>
            <p:nvPr/>
          </p:nvSpPr>
          <p:spPr>
            <a:xfrm>
              <a:off x="3506647" y="3236205"/>
              <a:ext cx="824269" cy="828956"/>
            </a:xfrm>
            <a:prstGeom prst="can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AD86BBEF-F490-CC47-AF6B-9684BF07EAA3}"/>
                </a:ext>
              </a:extLst>
            </p:cNvPr>
            <p:cNvGrpSpPr/>
            <p:nvPr/>
          </p:nvGrpSpPr>
          <p:grpSpPr>
            <a:xfrm>
              <a:off x="6529931" y="3428196"/>
              <a:ext cx="379815" cy="444975"/>
              <a:chOff x="4010399" y="2484050"/>
              <a:chExt cx="379815" cy="44497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4" name="직사각형 103">
                <a:extLst>
                  <a:ext uri="{FF2B5EF4-FFF2-40B4-BE49-F238E27FC236}">
                    <a16:creationId xmlns:a16="http://schemas.microsoft.com/office/drawing/2014/main" id="{5D2D48E4-1280-5745-AF79-B74E5DE0C80C}"/>
                  </a:ext>
                </a:extLst>
              </p:cNvPr>
              <p:cNvSpPr/>
              <p:nvPr/>
            </p:nvSpPr>
            <p:spPr>
              <a:xfrm>
                <a:off x="4010399" y="2484050"/>
                <a:ext cx="56413" cy="4449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5" name="직사각형 104">
                <a:extLst>
                  <a:ext uri="{FF2B5EF4-FFF2-40B4-BE49-F238E27FC236}">
                    <a16:creationId xmlns:a16="http://schemas.microsoft.com/office/drawing/2014/main" id="{5302184A-B638-944B-A049-9394CF5F41BA}"/>
                  </a:ext>
                </a:extLst>
              </p:cNvPr>
              <p:cNvSpPr/>
              <p:nvPr/>
            </p:nvSpPr>
            <p:spPr>
              <a:xfrm>
                <a:off x="4118524" y="2544728"/>
                <a:ext cx="56413" cy="32361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6" name="직사각형 105">
                <a:extLst>
                  <a:ext uri="{FF2B5EF4-FFF2-40B4-BE49-F238E27FC236}">
                    <a16:creationId xmlns:a16="http://schemas.microsoft.com/office/drawing/2014/main" id="{C3D224B1-B30D-974D-9164-1D1A741BB149}"/>
                  </a:ext>
                </a:extLst>
              </p:cNvPr>
              <p:cNvSpPr/>
              <p:nvPr/>
            </p:nvSpPr>
            <p:spPr>
              <a:xfrm>
                <a:off x="4226648" y="2596044"/>
                <a:ext cx="56413" cy="22098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7" name="직사각형 106">
                <a:extLst>
                  <a:ext uri="{FF2B5EF4-FFF2-40B4-BE49-F238E27FC236}">
                    <a16:creationId xmlns:a16="http://schemas.microsoft.com/office/drawing/2014/main" id="{99213CF9-3CC5-5445-A097-BC50112E493C}"/>
                  </a:ext>
                </a:extLst>
              </p:cNvPr>
              <p:cNvSpPr/>
              <p:nvPr/>
            </p:nvSpPr>
            <p:spPr>
              <a:xfrm>
                <a:off x="4334773" y="2629754"/>
                <a:ext cx="55441" cy="15356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CCC09D79-8D0A-4E4F-B383-1E39C870E345}"/>
                </a:ext>
              </a:extLst>
            </p:cNvPr>
            <p:cNvCxnSpPr/>
            <p:nvPr/>
          </p:nvCxnSpPr>
          <p:spPr>
            <a:xfrm>
              <a:off x="4510810" y="3650683"/>
              <a:ext cx="294324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2B8C31A2-6C32-FC4E-83A5-2EF26DEDFF69}"/>
                </a:ext>
              </a:extLst>
            </p:cNvPr>
            <p:cNvCxnSpPr/>
            <p:nvPr/>
          </p:nvCxnSpPr>
          <p:spPr>
            <a:xfrm>
              <a:off x="6149020" y="3650683"/>
              <a:ext cx="294324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78ED196-29A0-4F4D-915E-C4BF700726E0}"/>
                </a:ext>
              </a:extLst>
            </p:cNvPr>
            <p:cNvGrpSpPr/>
            <p:nvPr/>
          </p:nvGrpSpPr>
          <p:grpSpPr>
            <a:xfrm>
              <a:off x="7377244" y="2890001"/>
              <a:ext cx="1653768" cy="1521364"/>
              <a:chOff x="5495470" y="2166580"/>
              <a:chExt cx="1653768" cy="1521364"/>
            </a:xfrm>
          </p:grpSpPr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F8F59DBD-3F5B-974A-8EA7-B5665050F633}"/>
                  </a:ext>
                </a:extLst>
              </p:cNvPr>
              <p:cNvGrpSpPr/>
              <p:nvPr/>
            </p:nvGrpSpPr>
            <p:grpSpPr>
              <a:xfrm>
                <a:off x="5632849" y="3423656"/>
                <a:ext cx="544127" cy="171283"/>
                <a:chOff x="2819400" y="464820"/>
                <a:chExt cx="595281" cy="190500"/>
              </a:xfrm>
              <a:solidFill>
                <a:srgbClr val="FFC000"/>
              </a:solidFill>
            </p:grpSpPr>
            <p:sp>
              <p:nvSpPr>
                <p:cNvPr id="100" name="정육면체 99">
                  <a:extLst>
                    <a:ext uri="{FF2B5EF4-FFF2-40B4-BE49-F238E27FC236}">
                      <a16:creationId xmlns:a16="http://schemas.microsoft.com/office/drawing/2014/main" id="{0329036E-E697-DB45-BB8F-B6A37076CED0}"/>
                    </a:ext>
                  </a:extLst>
                </p:cNvPr>
                <p:cNvSpPr/>
                <p:nvPr/>
              </p:nvSpPr>
              <p:spPr>
                <a:xfrm>
                  <a:off x="2819400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101" name="정육면체 100">
                  <a:extLst>
                    <a:ext uri="{FF2B5EF4-FFF2-40B4-BE49-F238E27FC236}">
                      <a16:creationId xmlns:a16="http://schemas.microsoft.com/office/drawing/2014/main" id="{279EC3E4-E35D-3A4C-85DB-E7A42052C5FB}"/>
                    </a:ext>
                  </a:extLst>
                </p:cNvPr>
                <p:cNvSpPr/>
                <p:nvPr/>
              </p:nvSpPr>
              <p:spPr>
                <a:xfrm>
                  <a:off x="2954327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102" name="정육면체 101">
                  <a:extLst>
                    <a:ext uri="{FF2B5EF4-FFF2-40B4-BE49-F238E27FC236}">
                      <a16:creationId xmlns:a16="http://schemas.microsoft.com/office/drawing/2014/main" id="{8BDBB68F-79FB-B64E-BEE4-2FE759B111BD}"/>
                    </a:ext>
                  </a:extLst>
                </p:cNvPr>
                <p:cNvSpPr/>
                <p:nvPr/>
              </p:nvSpPr>
              <p:spPr>
                <a:xfrm>
                  <a:off x="3089254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103" name="정육면체 102">
                  <a:extLst>
                    <a:ext uri="{FF2B5EF4-FFF2-40B4-BE49-F238E27FC236}">
                      <a16:creationId xmlns:a16="http://schemas.microsoft.com/office/drawing/2014/main" id="{5766B85D-4F14-0743-A408-CB87BB706DA7}"/>
                    </a:ext>
                  </a:extLst>
                </p:cNvPr>
                <p:cNvSpPr/>
                <p:nvPr/>
              </p:nvSpPr>
              <p:spPr>
                <a:xfrm>
                  <a:off x="3224181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grpSp>
            <p:nvGrpSpPr>
              <p:cNvPr id="77" name="그룹 76">
                <a:extLst>
                  <a:ext uri="{FF2B5EF4-FFF2-40B4-BE49-F238E27FC236}">
                    <a16:creationId xmlns:a16="http://schemas.microsoft.com/office/drawing/2014/main" id="{639DDD0E-8659-E94F-B800-A6D40E8B6D98}"/>
                  </a:ext>
                </a:extLst>
              </p:cNvPr>
              <p:cNvGrpSpPr/>
              <p:nvPr/>
            </p:nvGrpSpPr>
            <p:grpSpPr>
              <a:xfrm>
                <a:off x="5634972" y="2278509"/>
                <a:ext cx="544127" cy="171283"/>
                <a:chOff x="2819400" y="464820"/>
                <a:chExt cx="595281" cy="190500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96" name="정육면체 95">
                  <a:extLst>
                    <a:ext uri="{FF2B5EF4-FFF2-40B4-BE49-F238E27FC236}">
                      <a16:creationId xmlns:a16="http://schemas.microsoft.com/office/drawing/2014/main" id="{8278AC41-FA47-5542-A40D-F01F08E178F3}"/>
                    </a:ext>
                  </a:extLst>
                </p:cNvPr>
                <p:cNvSpPr/>
                <p:nvPr/>
              </p:nvSpPr>
              <p:spPr>
                <a:xfrm>
                  <a:off x="2819400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97" name="정육면체 96">
                  <a:extLst>
                    <a:ext uri="{FF2B5EF4-FFF2-40B4-BE49-F238E27FC236}">
                      <a16:creationId xmlns:a16="http://schemas.microsoft.com/office/drawing/2014/main" id="{2F4B89D6-CA57-C54B-A6FA-C95E9851335F}"/>
                    </a:ext>
                  </a:extLst>
                </p:cNvPr>
                <p:cNvSpPr/>
                <p:nvPr/>
              </p:nvSpPr>
              <p:spPr>
                <a:xfrm>
                  <a:off x="2954327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98" name="정육면체 97">
                  <a:extLst>
                    <a:ext uri="{FF2B5EF4-FFF2-40B4-BE49-F238E27FC236}">
                      <a16:creationId xmlns:a16="http://schemas.microsoft.com/office/drawing/2014/main" id="{01E5549A-07F1-8B4E-A907-7386BA3E3708}"/>
                    </a:ext>
                  </a:extLst>
                </p:cNvPr>
                <p:cNvSpPr/>
                <p:nvPr/>
              </p:nvSpPr>
              <p:spPr>
                <a:xfrm>
                  <a:off x="3089254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99" name="정육면체 98">
                  <a:extLst>
                    <a:ext uri="{FF2B5EF4-FFF2-40B4-BE49-F238E27FC236}">
                      <a16:creationId xmlns:a16="http://schemas.microsoft.com/office/drawing/2014/main" id="{13F84FD9-579F-974E-B773-07DE7195913F}"/>
                    </a:ext>
                  </a:extLst>
                </p:cNvPr>
                <p:cNvSpPr/>
                <p:nvPr/>
              </p:nvSpPr>
              <p:spPr>
                <a:xfrm>
                  <a:off x="3224181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grpSp>
            <p:nvGrpSpPr>
              <p:cNvPr id="78" name="그룹 77">
                <a:extLst>
                  <a:ext uri="{FF2B5EF4-FFF2-40B4-BE49-F238E27FC236}">
                    <a16:creationId xmlns:a16="http://schemas.microsoft.com/office/drawing/2014/main" id="{2BBBA8AD-5F40-8D4D-A6CC-7369A229E106}"/>
                  </a:ext>
                </a:extLst>
              </p:cNvPr>
              <p:cNvGrpSpPr/>
              <p:nvPr/>
            </p:nvGrpSpPr>
            <p:grpSpPr>
              <a:xfrm>
                <a:off x="5634972" y="2523343"/>
                <a:ext cx="544127" cy="171283"/>
                <a:chOff x="2819400" y="464820"/>
                <a:chExt cx="595281" cy="190500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92" name="정육면체 91">
                  <a:extLst>
                    <a:ext uri="{FF2B5EF4-FFF2-40B4-BE49-F238E27FC236}">
                      <a16:creationId xmlns:a16="http://schemas.microsoft.com/office/drawing/2014/main" id="{5C580C75-C2AD-384C-8886-D91087A8BFED}"/>
                    </a:ext>
                  </a:extLst>
                </p:cNvPr>
                <p:cNvSpPr/>
                <p:nvPr/>
              </p:nvSpPr>
              <p:spPr>
                <a:xfrm>
                  <a:off x="2819400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93" name="정육면체 92">
                  <a:extLst>
                    <a:ext uri="{FF2B5EF4-FFF2-40B4-BE49-F238E27FC236}">
                      <a16:creationId xmlns:a16="http://schemas.microsoft.com/office/drawing/2014/main" id="{0A0A732F-30B8-8146-A77F-6DC61B14D145}"/>
                    </a:ext>
                  </a:extLst>
                </p:cNvPr>
                <p:cNvSpPr/>
                <p:nvPr/>
              </p:nvSpPr>
              <p:spPr>
                <a:xfrm>
                  <a:off x="2954327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94" name="정육면체 93">
                  <a:extLst>
                    <a:ext uri="{FF2B5EF4-FFF2-40B4-BE49-F238E27FC236}">
                      <a16:creationId xmlns:a16="http://schemas.microsoft.com/office/drawing/2014/main" id="{065FC96B-15AE-3B40-8CBB-88BC7F27EA88}"/>
                    </a:ext>
                  </a:extLst>
                </p:cNvPr>
                <p:cNvSpPr/>
                <p:nvPr/>
              </p:nvSpPr>
              <p:spPr>
                <a:xfrm>
                  <a:off x="3089254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95" name="정육면체 94">
                  <a:extLst>
                    <a:ext uri="{FF2B5EF4-FFF2-40B4-BE49-F238E27FC236}">
                      <a16:creationId xmlns:a16="http://schemas.microsoft.com/office/drawing/2014/main" id="{947EAE7E-4F6E-FE48-9A3D-E7F078F9FF93}"/>
                    </a:ext>
                  </a:extLst>
                </p:cNvPr>
                <p:cNvSpPr/>
                <p:nvPr/>
              </p:nvSpPr>
              <p:spPr>
                <a:xfrm>
                  <a:off x="3224181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D7657C2C-375A-014A-B003-0A7839FA051E}"/>
                  </a:ext>
                </a:extLst>
              </p:cNvPr>
              <p:cNvGrpSpPr/>
              <p:nvPr/>
            </p:nvGrpSpPr>
            <p:grpSpPr>
              <a:xfrm>
                <a:off x="5634972" y="2768176"/>
                <a:ext cx="544127" cy="171283"/>
                <a:chOff x="2819400" y="464820"/>
                <a:chExt cx="595281" cy="190500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88" name="정육면체 87">
                  <a:extLst>
                    <a:ext uri="{FF2B5EF4-FFF2-40B4-BE49-F238E27FC236}">
                      <a16:creationId xmlns:a16="http://schemas.microsoft.com/office/drawing/2014/main" id="{5277F782-10A5-3A46-ADB3-7F711D8DC709}"/>
                    </a:ext>
                  </a:extLst>
                </p:cNvPr>
                <p:cNvSpPr/>
                <p:nvPr/>
              </p:nvSpPr>
              <p:spPr>
                <a:xfrm>
                  <a:off x="2819400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89" name="정육면체 88">
                  <a:extLst>
                    <a:ext uri="{FF2B5EF4-FFF2-40B4-BE49-F238E27FC236}">
                      <a16:creationId xmlns:a16="http://schemas.microsoft.com/office/drawing/2014/main" id="{3B12A0A5-1F92-9F47-9C03-1667BD898CB5}"/>
                    </a:ext>
                  </a:extLst>
                </p:cNvPr>
                <p:cNvSpPr/>
                <p:nvPr/>
              </p:nvSpPr>
              <p:spPr>
                <a:xfrm>
                  <a:off x="2954327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90" name="정육면체 89">
                  <a:extLst>
                    <a:ext uri="{FF2B5EF4-FFF2-40B4-BE49-F238E27FC236}">
                      <a16:creationId xmlns:a16="http://schemas.microsoft.com/office/drawing/2014/main" id="{E75D4BBA-8E02-8843-B03A-31E43B31DA85}"/>
                    </a:ext>
                  </a:extLst>
                </p:cNvPr>
                <p:cNvSpPr/>
                <p:nvPr/>
              </p:nvSpPr>
              <p:spPr>
                <a:xfrm>
                  <a:off x="3089254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91" name="정육면체 90">
                  <a:extLst>
                    <a:ext uri="{FF2B5EF4-FFF2-40B4-BE49-F238E27FC236}">
                      <a16:creationId xmlns:a16="http://schemas.microsoft.com/office/drawing/2014/main" id="{09FD5512-E83C-9F42-9E64-E7DC2A9AD713}"/>
                    </a:ext>
                  </a:extLst>
                </p:cNvPr>
                <p:cNvSpPr/>
                <p:nvPr/>
              </p:nvSpPr>
              <p:spPr>
                <a:xfrm>
                  <a:off x="3224181" y="464820"/>
                  <a:ext cx="190500" cy="190500"/>
                </a:xfrm>
                <a:prstGeom prst="cub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D4668022-BEB2-2045-9401-02FDAF351A06}"/>
                  </a:ext>
                </a:extLst>
              </p:cNvPr>
              <p:cNvSpPr/>
              <p:nvPr/>
            </p:nvSpPr>
            <p:spPr>
              <a:xfrm rot="5400000">
                <a:off x="5561672" y="2100378"/>
                <a:ext cx="1521364" cy="16537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rPr>
                  <a:t>ㅇ</a:t>
                </a: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76C15805-00D8-F343-A848-D158D4D51FC2}"/>
                  </a:ext>
                </a:extLst>
              </p:cNvPr>
              <p:cNvGrpSpPr/>
              <p:nvPr/>
            </p:nvGrpSpPr>
            <p:grpSpPr>
              <a:xfrm>
                <a:off x="6556675" y="2867516"/>
                <a:ext cx="525728" cy="646189"/>
                <a:chOff x="3998804" y="1297631"/>
                <a:chExt cx="1819276" cy="2273301"/>
              </a:xfrm>
            </p:grpSpPr>
            <p:pic>
              <p:nvPicPr>
                <p:cNvPr id="84" name="Picture 6">
                  <a:extLst>
                    <a:ext uri="{FF2B5EF4-FFF2-40B4-BE49-F238E27FC236}">
                      <a16:creationId xmlns:a16="http://schemas.microsoft.com/office/drawing/2014/main" id="{A35BBFAD-0D46-6A4D-B0A7-8474F7C70D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8804" y="1297631"/>
                  <a:ext cx="1362076" cy="1816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6">
                  <a:extLst>
                    <a:ext uri="{FF2B5EF4-FFF2-40B4-BE49-F238E27FC236}">
                      <a16:creationId xmlns:a16="http://schemas.microsoft.com/office/drawing/2014/main" id="{CA1A9DA5-8281-B14B-9E58-E073F68C7E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1204" y="1450031"/>
                  <a:ext cx="1362076" cy="1816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6">
                  <a:extLst>
                    <a:ext uri="{FF2B5EF4-FFF2-40B4-BE49-F238E27FC236}">
                      <a16:creationId xmlns:a16="http://schemas.microsoft.com/office/drawing/2014/main" id="{8D22C16B-7067-0C49-9FB0-32A1F5FF79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03604" y="1602431"/>
                  <a:ext cx="1362076" cy="1816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6">
                  <a:extLst>
                    <a:ext uri="{FF2B5EF4-FFF2-40B4-BE49-F238E27FC236}">
                      <a16:creationId xmlns:a16="http://schemas.microsoft.com/office/drawing/2014/main" id="{0AA9B7A2-AB22-CC4E-BC0B-A65483BEA5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56004" y="1754831"/>
                  <a:ext cx="1362076" cy="1816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82" name="직선 화살표 연결선 81">
                <a:extLst>
                  <a:ext uri="{FF2B5EF4-FFF2-40B4-BE49-F238E27FC236}">
                    <a16:creationId xmlns:a16="http://schemas.microsoft.com/office/drawing/2014/main" id="{0E74B5FD-28F2-284D-9F76-780B4DAB44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7159" y="3150799"/>
                <a:ext cx="42932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직선 연결선 59">
                <a:extLst>
                  <a:ext uri="{FF2B5EF4-FFF2-40B4-BE49-F238E27FC236}">
                    <a16:creationId xmlns:a16="http://schemas.microsoft.com/office/drawing/2014/main" id="{BF44F98D-7BAD-5546-8A1F-3475D08D3E6F}"/>
                  </a:ext>
                </a:extLst>
              </p:cNvPr>
              <p:cNvCxnSpPr/>
              <p:nvPr/>
            </p:nvCxnSpPr>
            <p:spPr>
              <a:xfrm>
                <a:off x="5987159" y="3057162"/>
                <a:ext cx="0" cy="20127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직선 화살표 연결선 15">
              <a:extLst>
                <a:ext uri="{FF2B5EF4-FFF2-40B4-BE49-F238E27FC236}">
                  <a16:creationId xmlns:a16="http://schemas.microsoft.com/office/drawing/2014/main" id="{28EA9919-0C5F-E04F-BA6F-580E03701E8C}"/>
                </a:ext>
              </a:extLst>
            </p:cNvPr>
            <p:cNvCxnSpPr/>
            <p:nvPr/>
          </p:nvCxnSpPr>
          <p:spPr>
            <a:xfrm>
              <a:off x="6996333" y="3650683"/>
              <a:ext cx="294324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FEB521C-3DE4-C047-A840-C5FF4B37F0FE}"/>
                </a:ext>
              </a:extLst>
            </p:cNvPr>
            <p:cNvGrpSpPr/>
            <p:nvPr/>
          </p:nvGrpSpPr>
          <p:grpSpPr>
            <a:xfrm>
              <a:off x="7342187" y="5256303"/>
              <a:ext cx="1723883" cy="952312"/>
              <a:chOff x="7810611" y="2247968"/>
              <a:chExt cx="1723883" cy="952312"/>
            </a:xfrm>
          </p:grpSpPr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1B87FE25-BE85-B648-B9F6-685855CF4B16}"/>
                  </a:ext>
                </a:extLst>
              </p:cNvPr>
              <p:cNvSpPr/>
              <p:nvPr/>
            </p:nvSpPr>
            <p:spPr>
              <a:xfrm>
                <a:off x="7810611" y="2247968"/>
                <a:ext cx="1723883" cy="90283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rPr>
                  <a:t>ㅇ</a:t>
                </a: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grpSp>
            <p:nvGrpSpPr>
              <p:cNvPr id="70" name="그룹 69">
                <a:extLst>
                  <a:ext uri="{FF2B5EF4-FFF2-40B4-BE49-F238E27FC236}">
                    <a16:creationId xmlns:a16="http://schemas.microsoft.com/office/drawing/2014/main" id="{B286CE5A-F841-9D45-9F3F-95AF550B78F1}"/>
                  </a:ext>
                </a:extLst>
              </p:cNvPr>
              <p:cNvGrpSpPr/>
              <p:nvPr/>
            </p:nvGrpSpPr>
            <p:grpSpPr>
              <a:xfrm>
                <a:off x="7978758" y="2330259"/>
                <a:ext cx="525728" cy="646189"/>
                <a:chOff x="3998804" y="1297631"/>
                <a:chExt cx="1819276" cy="2273301"/>
              </a:xfrm>
            </p:grpSpPr>
            <p:pic>
              <p:nvPicPr>
                <p:cNvPr id="72" name="Picture 6">
                  <a:extLst>
                    <a:ext uri="{FF2B5EF4-FFF2-40B4-BE49-F238E27FC236}">
                      <a16:creationId xmlns:a16="http://schemas.microsoft.com/office/drawing/2014/main" id="{485DAEDA-BFAF-174E-A74C-5B2015FE68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8804" y="1297631"/>
                  <a:ext cx="1362076" cy="1816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6">
                  <a:extLst>
                    <a:ext uri="{FF2B5EF4-FFF2-40B4-BE49-F238E27FC236}">
                      <a16:creationId xmlns:a16="http://schemas.microsoft.com/office/drawing/2014/main" id="{7997F5EA-21ED-1E43-AB17-E9798B07CA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1204" y="1450031"/>
                  <a:ext cx="1362076" cy="1816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6">
                  <a:extLst>
                    <a:ext uri="{FF2B5EF4-FFF2-40B4-BE49-F238E27FC236}">
                      <a16:creationId xmlns:a16="http://schemas.microsoft.com/office/drawing/2014/main" id="{D4E86517-FF8D-8449-96E4-FF51978421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03604" y="1602431"/>
                  <a:ext cx="1362076" cy="1816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5" name="Picture 6">
                  <a:extLst>
                    <a:ext uri="{FF2B5EF4-FFF2-40B4-BE49-F238E27FC236}">
                      <a16:creationId xmlns:a16="http://schemas.microsoft.com/office/drawing/2014/main" id="{3B8D30B7-EBC5-584F-BA39-C9BE013A16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56004" y="1754831"/>
                  <a:ext cx="1362076" cy="1816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90E86C75-2D9D-3E49-963B-E01CB4EA0F9A}"/>
                      </a:ext>
                    </a:extLst>
                  </p:cNvPr>
                  <p:cNvSpPr txBox="1"/>
                  <p:nvPr/>
                </p:nvSpPr>
                <p:spPr>
                  <a:xfrm>
                    <a:off x="8548525" y="2247968"/>
                    <a:ext cx="765071" cy="9523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ko-KR" sz="11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𝑠𝑐𝑜𝑟</m:t>
                          </m:r>
                          <m:sSub>
                            <m:sSubPr>
                              <m:ctrlPr>
                                <a:rPr kumimoji="0" lang="en-US" altLang="ko-KR" sz="11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ko-KR" sz="11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altLang="ko-KR" sz="11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kumimoji="0" lang="en-US" altLang="ko-K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맑은 고딕" panose="020B0503020000020004" pitchFamily="34" charset="-127"/>
                      <a:cs typeface="+mn-cs"/>
                    </a:endParaRPr>
                  </a:p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ko-KR" sz="11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𝑠𝑐𝑜𝑟</m:t>
                          </m:r>
                          <m:sSub>
                            <m:sSubPr>
                              <m:ctrlPr>
                                <a:rPr kumimoji="0" lang="en-US" altLang="ko-KR" sz="11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ko-KR" sz="11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altLang="ko-KR" sz="11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kumimoji="0" lang="ko-KR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맑은 고딕" panose="020B0503020000020004" pitchFamily="34" charset="-127"/>
                      <a:cs typeface="+mn-cs"/>
                    </a:endParaRPr>
                  </a:p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ko-KR" sz="11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𝑠𝑐𝑜𝑟</m:t>
                          </m:r>
                          <m:sSub>
                            <m:sSubPr>
                              <m:ctrlPr>
                                <a:rPr kumimoji="0" lang="en-US" altLang="ko-KR" sz="11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ko-KR" sz="11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altLang="ko-KR" sz="11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kumimoji="0" lang="en-US" altLang="ko-K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맑은 고딕" panose="020B0503020000020004" pitchFamily="34" charset="-127"/>
                      <a:cs typeface="+mn-cs"/>
                    </a:endParaRPr>
                  </a:p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맑은 고딕" panose="020B0503020000020004" pitchFamily="34" charset="-127"/>
                        <a:cs typeface="+mn-cs"/>
                      </a:rPr>
                      <a:t>.</a:t>
                    </a:r>
                  </a:p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맑은 고딕" panose="020B0503020000020004" pitchFamily="34" charset="-127"/>
                        <a:cs typeface="+mn-cs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A959EDB2-3B0D-41AB-85AB-235C9FE86B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48525" y="2247968"/>
                    <a:ext cx="765071" cy="95231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3846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" name="직선 화살표 연결선 17">
              <a:extLst>
                <a:ext uri="{FF2B5EF4-FFF2-40B4-BE49-F238E27FC236}">
                  <a16:creationId xmlns:a16="http://schemas.microsoft.com/office/drawing/2014/main" id="{ABA4BA18-7C9D-4847-B09D-60AC23BF6443}"/>
                </a:ext>
              </a:extLst>
            </p:cNvPr>
            <p:cNvCxnSpPr>
              <a:cxnSpLocks/>
            </p:cNvCxnSpPr>
            <p:nvPr/>
          </p:nvCxnSpPr>
          <p:spPr>
            <a:xfrm>
              <a:off x="8204128" y="4656837"/>
              <a:ext cx="0" cy="211945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3DFCDA-A235-9B4D-90CD-57B2388354DA}"/>
                </a:ext>
              </a:extLst>
            </p:cNvPr>
            <p:cNvSpPr txBox="1"/>
            <p:nvPr/>
          </p:nvSpPr>
          <p:spPr>
            <a:xfrm>
              <a:off x="3296956" y="4025739"/>
              <a:ext cx="12584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34" charset="-127"/>
                  <a:cs typeface="+mn-cs"/>
                </a:rPr>
                <a:t>Database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88ED0C-194A-5A4A-89C5-58A431DAF918}"/>
                </a:ext>
              </a:extLst>
            </p:cNvPr>
            <p:cNvSpPr txBox="1"/>
            <p:nvPr/>
          </p:nvSpPr>
          <p:spPr>
            <a:xfrm>
              <a:off x="6070055" y="3926090"/>
              <a:ext cx="12584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34" charset="-127"/>
                  <a:cs typeface="+mn-cs"/>
                </a:rPr>
                <a:t>Global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34" charset="-127"/>
                  <a:cs typeface="+mn-cs"/>
                </a:rPr>
                <a:t>Descriptor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80D682-E29D-3F42-BC55-E80784275943}"/>
                </a:ext>
              </a:extLst>
            </p:cNvPr>
            <p:cNvSpPr txBox="1"/>
            <p:nvPr/>
          </p:nvSpPr>
          <p:spPr>
            <a:xfrm>
              <a:off x="5655886" y="2178399"/>
              <a:ext cx="14876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34" charset="-127"/>
                  <a:cs typeface="+mn-cs"/>
                </a:rPr>
                <a:t>Image Retrieval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0E7EAEC-5847-D54C-B8EA-925F32746B05}"/>
                </a:ext>
              </a:extLst>
            </p:cNvPr>
            <p:cNvSpPr txBox="1"/>
            <p:nvPr/>
          </p:nvSpPr>
          <p:spPr>
            <a:xfrm>
              <a:off x="7076559" y="4921942"/>
              <a:ext cx="241680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34" charset="-127"/>
                  <a:cs typeface="+mn-cs"/>
                </a:rPr>
                <a:t>Feature Matching &amp; Re-ranking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8D651A-3362-A243-943C-6FBFC62BFDBE}"/>
                </a:ext>
              </a:extLst>
            </p:cNvPr>
            <p:cNvSpPr txBox="1"/>
            <p:nvPr/>
          </p:nvSpPr>
          <p:spPr>
            <a:xfrm>
              <a:off x="5046066" y="4747063"/>
              <a:ext cx="16537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34" charset="-127"/>
                  <a:cs typeface="+mn-cs"/>
                </a:rPr>
                <a:t>Lidar Projection &amp; 2D-3D matching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F1E353-30BE-B148-8F5C-93245B9D8B85}"/>
                </a:ext>
              </a:extLst>
            </p:cNvPr>
            <p:cNvSpPr txBox="1"/>
            <p:nvPr/>
          </p:nvSpPr>
          <p:spPr>
            <a:xfrm>
              <a:off x="2698638" y="4762810"/>
              <a:ext cx="172240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34" charset="-127"/>
                  <a:cs typeface="+mn-cs"/>
                </a:rPr>
                <a:t>Pose Estimation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id="{FB8992A8-4894-AD42-A5B0-855EFE5B4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6052" y="5734287"/>
              <a:ext cx="30095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503B2D1B-FFB5-A240-B8F9-DAD7943FE3D6}"/>
                </a:ext>
              </a:extLst>
            </p:cNvPr>
            <p:cNvGrpSpPr/>
            <p:nvPr/>
          </p:nvGrpSpPr>
          <p:grpSpPr>
            <a:xfrm>
              <a:off x="4798414" y="2673159"/>
              <a:ext cx="1264019" cy="1827981"/>
              <a:chOff x="4187377" y="1703119"/>
              <a:chExt cx="1264019" cy="1827981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1927175-1924-4041-B927-BA34AF380361}"/>
                  </a:ext>
                </a:extLst>
              </p:cNvPr>
              <p:cNvSpPr txBox="1"/>
              <p:nvPr/>
            </p:nvSpPr>
            <p:spPr>
              <a:xfrm>
                <a:off x="4192965" y="2473027"/>
                <a:ext cx="125843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맑은 고딕" panose="020B0503020000020004" pitchFamily="34" charset="-127"/>
                    <a:cs typeface="+mn-cs"/>
                  </a:rPr>
                  <a:t>DB cluster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F477E6-406E-854C-BBD0-517572029301}"/>
                  </a:ext>
                </a:extLst>
              </p:cNvPr>
              <p:cNvSpPr txBox="1"/>
              <p:nvPr/>
            </p:nvSpPr>
            <p:spPr>
              <a:xfrm>
                <a:off x="4187377" y="3254101"/>
                <a:ext cx="125843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맑은 고딕" panose="020B0503020000020004" pitchFamily="34" charset="-127"/>
                    <a:cs typeface="+mn-cs"/>
                  </a:rPr>
                  <a:t>Query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34" charset="-127"/>
                  <a:cs typeface="+mn-cs"/>
                </a:endParaRPr>
              </a:p>
            </p:txBody>
          </p:sp>
          <p:pic>
            <p:nvPicPr>
              <p:cNvPr id="63" name="Picture 4">
                <a:extLst>
                  <a:ext uri="{FF2B5EF4-FFF2-40B4-BE49-F238E27FC236}">
                    <a16:creationId xmlns:a16="http://schemas.microsoft.com/office/drawing/2014/main" id="{92D6D69C-DAD7-A344-99D4-E2D9573E6D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2700" y="2856372"/>
                <a:ext cx="396476" cy="438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원통형 10">
                <a:extLst>
                  <a:ext uri="{FF2B5EF4-FFF2-40B4-BE49-F238E27FC236}">
                    <a16:creationId xmlns:a16="http://schemas.microsoft.com/office/drawing/2014/main" id="{028A77D3-9194-264C-B818-6C7DAABAC5DE}"/>
                  </a:ext>
                </a:extLst>
              </p:cNvPr>
              <p:cNvSpPr/>
              <p:nvPr/>
            </p:nvSpPr>
            <p:spPr>
              <a:xfrm>
                <a:off x="4435377" y="1831490"/>
                <a:ext cx="307094" cy="256075"/>
              </a:xfrm>
              <a:prstGeom prst="can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65" name="원통형 11">
                <a:extLst>
                  <a:ext uri="{FF2B5EF4-FFF2-40B4-BE49-F238E27FC236}">
                    <a16:creationId xmlns:a16="http://schemas.microsoft.com/office/drawing/2014/main" id="{549C00BB-7548-9C4F-B463-0D6A11AB60B2}"/>
                  </a:ext>
                </a:extLst>
              </p:cNvPr>
              <p:cNvSpPr/>
              <p:nvPr/>
            </p:nvSpPr>
            <p:spPr>
              <a:xfrm>
                <a:off x="4871605" y="1831490"/>
                <a:ext cx="307094" cy="256075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66" name="원통형 12">
                <a:extLst>
                  <a:ext uri="{FF2B5EF4-FFF2-40B4-BE49-F238E27FC236}">
                    <a16:creationId xmlns:a16="http://schemas.microsoft.com/office/drawing/2014/main" id="{C791C6A3-198F-8D45-96CF-F5ABD7A171D3}"/>
                  </a:ext>
                </a:extLst>
              </p:cNvPr>
              <p:cNvSpPr/>
              <p:nvPr/>
            </p:nvSpPr>
            <p:spPr>
              <a:xfrm>
                <a:off x="4435377" y="2245999"/>
                <a:ext cx="307094" cy="256075"/>
              </a:xfrm>
              <a:prstGeom prst="can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67" name="원통형 13">
                <a:extLst>
                  <a:ext uri="{FF2B5EF4-FFF2-40B4-BE49-F238E27FC236}">
                    <a16:creationId xmlns:a16="http://schemas.microsoft.com/office/drawing/2014/main" id="{CC8B3C2D-4617-5947-B64D-F4904C643F3A}"/>
                  </a:ext>
                </a:extLst>
              </p:cNvPr>
              <p:cNvSpPr/>
              <p:nvPr/>
            </p:nvSpPr>
            <p:spPr>
              <a:xfrm>
                <a:off x="4871605" y="2245999"/>
                <a:ext cx="307094" cy="256075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8361B983-6B2B-8B4D-BD5D-A81465A127DD}"/>
                  </a:ext>
                </a:extLst>
              </p:cNvPr>
              <p:cNvSpPr/>
              <p:nvPr/>
            </p:nvSpPr>
            <p:spPr>
              <a:xfrm rot="5400000">
                <a:off x="3895564" y="2141859"/>
                <a:ext cx="1827979" cy="9504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3ED11B9-EC57-3643-84F6-95687730B1C4}"/>
                </a:ext>
              </a:extLst>
            </p:cNvPr>
            <p:cNvGrpSpPr/>
            <p:nvPr/>
          </p:nvGrpSpPr>
          <p:grpSpPr>
            <a:xfrm>
              <a:off x="5143211" y="5256303"/>
              <a:ext cx="1467656" cy="955969"/>
              <a:chOff x="8066838" y="4251901"/>
              <a:chExt cx="1467656" cy="955969"/>
            </a:xfrm>
          </p:grpSpPr>
          <p:sp>
            <p:nvSpPr>
              <p:cNvPr id="47" name="평행 사변형 141">
                <a:extLst>
                  <a:ext uri="{FF2B5EF4-FFF2-40B4-BE49-F238E27FC236}">
                    <a16:creationId xmlns:a16="http://schemas.microsoft.com/office/drawing/2014/main" id="{2E0D86E6-98E8-6943-B770-1032FD00E3EF}"/>
                  </a:ext>
                </a:extLst>
              </p:cNvPr>
              <p:cNvSpPr/>
              <p:nvPr/>
            </p:nvSpPr>
            <p:spPr>
              <a:xfrm rot="13024243">
                <a:off x="8151355" y="4546066"/>
                <a:ext cx="1291238" cy="533156"/>
              </a:xfrm>
              <a:prstGeom prst="parallelogram">
                <a:avLst>
                  <a:gd name="adj" fmla="val 92612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cxnSp>
            <p:nvCxnSpPr>
              <p:cNvPr id="48" name="직선 연결선 142">
                <a:extLst>
                  <a:ext uri="{FF2B5EF4-FFF2-40B4-BE49-F238E27FC236}">
                    <a16:creationId xmlns:a16="http://schemas.microsoft.com/office/drawing/2014/main" id="{34B62B42-455F-0641-995B-E6434B3AF3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96974" y="4324445"/>
                <a:ext cx="111154" cy="4352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143">
                <a:extLst>
                  <a:ext uri="{FF2B5EF4-FFF2-40B4-BE49-F238E27FC236}">
                    <a16:creationId xmlns:a16="http://schemas.microsoft.com/office/drawing/2014/main" id="{3AF07E4B-735D-A446-9AB7-8C292DF9B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4412" y="4726442"/>
                <a:ext cx="84330" cy="658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144">
                <a:extLst>
                  <a:ext uri="{FF2B5EF4-FFF2-40B4-BE49-F238E27FC236}">
                    <a16:creationId xmlns:a16="http://schemas.microsoft.com/office/drawing/2014/main" id="{2466C33D-FE91-CB43-A9DF-E14A7C8F51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26675" y="4741594"/>
                <a:ext cx="181664" cy="305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145">
                <a:extLst>
                  <a:ext uri="{FF2B5EF4-FFF2-40B4-BE49-F238E27FC236}">
                    <a16:creationId xmlns:a16="http://schemas.microsoft.com/office/drawing/2014/main" id="{143D1302-3B3A-DD42-9770-5959931B17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17720" y="4679264"/>
                <a:ext cx="49177" cy="82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146">
                <a:extLst>
                  <a:ext uri="{FF2B5EF4-FFF2-40B4-BE49-F238E27FC236}">
                    <a16:creationId xmlns:a16="http://schemas.microsoft.com/office/drawing/2014/main" id="{8B5C289F-49D5-6048-AF96-64361BC642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48835" y="4681015"/>
                <a:ext cx="15681" cy="721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화살표 연결선 52">
                <a:extLst>
                  <a:ext uri="{FF2B5EF4-FFF2-40B4-BE49-F238E27FC236}">
                    <a16:creationId xmlns:a16="http://schemas.microsoft.com/office/drawing/2014/main" id="{9FBD1B00-1BB0-C047-BD89-F0E41DE87B20}"/>
                  </a:ext>
                </a:extLst>
              </p:cNvPr>
              <p:cNvCxnSpPr>
                <a:cxnSpLocks/>
                <a:endCxn id="57" idx="3"/>
              </p:cNvCxnSpPr>
              <p:nvPr/>
            </p:nvCxnSpPr>
            <p:spPr>
              <a:xfrm flipH="1">
                <a:off x="9072252" y="4536802"/>
                <a:ext cx="209464" cy="2066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148">
                <a:extLst>
                  <a:ext uri="{FF2B5EF4-FFF2-40B4-BE49-F238E27FC236}">
                    <a16:creationId xmlns:a16="http://schemas.microsoft.com/office/drawing/2014/main" id="{7392B631-6C30-0A4C-936A-91F1ECB65D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26677" y="4756498"/>
                <a:ext cx="74161" cy="29036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149">
                <a:extLst>
                  <a:ext uri="{FF2B5EF4-FFF2-40B4-BE49-F238E27FC236}">
                    <a16:creationId xmlns:a16="http://schemas.microsoft.com/office/drawing/2014/main" id="{FE7425DF-0189-664E-8464-55EA8315B237}"/>
                  </a:ext>
                </a:extLst>
              </p:cNvPr>
              <p:cNvCxnSpPr>
                <a:cxnSpLocks/>
                <a:stCxn id="57" idx="7"/>
              </p:cNvCxnSpPr>
              <p:nvPr/>
            </p:nvCxnSpPr>
            <p:spPr>
              <a:xfrm flipH="1">
                <a:off x="8733822" y="4775863"/>
                <a:ext cx="306028" cy="27277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AED3C6EA-73D5-5B46-8E53-BEE84FDE59B5}"/>
                      </a:ext>
                    </a:extLst>
                  </p:cNvPr>
                  <p:cNvSpPr txBox="1"/>
                  <p:nvPr/>
                </p:nvSpPr>
                <p:spPr>
                  <a:xfrm>
                    <a:off x="9257000" y="4371728"/>
                    <a:ext cx="252913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ko-KR" sz="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oMath>
                      </m:oMathPara>
                    </a14:m>
                    <a:endParaRPr kumimoji="0" lang="ko-KR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2C0247A3-DE37-4D46-8002-64C9B488ED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57000" y="4371728"/>
                    <a:ext cx="252913" cy="21544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순서도: 연결자 151">
                <a:extLst>
                  <a:ext uri="{FF2B5EF4-FFF2-40B4-BE49-F238E27FC236}">
                    <a16:creationId xmlns:a16="http://schemas.microsoft.com/office/drawing/2014/main" id="{D79F3612-0AAB-B246-A17C-A94DC99803CE}"/>
                  </a:ext>
                </a:extLst>
              </p:cNvPr>
              <p:cNvSpPr/>
              <p:nvPr/>
            </p:nvSpPr>
            <p:spPr>
              <a:xfrm flipH="1" flipV="1">
                <a:off x="9033139" y="4736750"/>
                <a:ext cx="45824" cy="45824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58" name="순서도: 연결자 152">
                <a:extLst>
                  <a:ext uri="{FF2B5EF4-FFF2-40B4-BE49-F238E27FC236}">
                    <a16:creationId xmlns:a16="http://schemas.microsoft.com/office/drawing/2014/main" id="{43B5290F-BE9B-764D-9AED-DDA2D0417CAB}"/>
                  </a:ext>
                </a:extLst>
              </p:cNvPr>
              <p:cNvSpPr/>
              <p:nvPr/>
            </p:nvSpPr>
            <p:spPr>
              <a:xfrm flipH="1" flipV="1">
                <a:off x="9281716" y="4490978"/>
                <a:ext cx="45824" cy="45824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9DAB8C5E-8559-844E-A8AE-CB48A393F526}"/>
                  </a:ext>
                </a:extLst>
              </p:cNvPr>
              <p:cNvSpPr/>
              <p:nvPr/>
            </p:nvSpPr>
            <p:spPr>
              <a:xfrm>
                <a:off x="8066838" y="4251901"/>
                <a:ext cx="1467656" cy="95596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34" charset="-127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4C5A7763-8E1E-EF44-8BBD-371F83392FFA}"/>
                      </a:ext>
                    </a:extLst>
                  </p:cNvPr>
                  <p:cNvSpPr txBox="1"/>
                  <p:nvPr/>
                </p:nvSpPr>
                <p:spPr>
                  <a:xfrm>
                    <a:off x="8994622" y="4698480"/>
                    <a:ext cx="252913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ko-KR" sz="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𝒙</m:t>
                          </m:r>
                        </m:oMath>
                      </m:oMathPara>
                    </a14:m>
                    <a:endParaRPr kumimoji="0" lang="ko-KR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" panose="020B0502040204020203" pitchFamily="34" charset="0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2" name="TextBox 181">
                    <a:extLst>
                      <a:ext uri="{FF2B5EF4-FFF2-40B4-BE49-F238E27FC236}">
                        <a16:creationId xmlns:a16="http://schemas.microsoft.com/office/drawing/2014/main" id="{089D430F-1367-4A53-8B34-77BC37026D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94622" y="4698480"/>
                    <a:ext cx="252913" cy="2154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A2A78CE6-2D37-AE42-B7F2-3EF1F10EA448}"/>
                </a:ext>
              </a:extLst>
            </p:cNvPr>
            <p:cNvGrpSpPr/>
            <p:nvPr/>
          </p:nvGrpSpPr>
          <p:grpSpPr>
            <a:xfrm>
              <a:off x="2758123" y="5043766"/>
              <a:ext cx="1653768" cy="1381042"/>
              <a:chOff x="5486471" y="4033484"/>
              <a:chExt cx="1653768" cy="1381042"/>
            </a:xfrm>
          </p:grpSpPr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4A2F518A-A5B0-CF44-967A-E0A5C274362E}"/>
                  </a:ext>
                </a:extLst>
              </p:cNvPr>
              <p:cNvSpPr/>
              <p:nvPr/>
            </p:nvSpPr>
            <p:spPr>
              <a:xfrm rot="5400000">
                <a:off x="5622834" y="3897121"/>
                <a:ext cx="1381042" cy="16537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rPr>
                  <a:t>ㅇ</a:t>
                </a: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9B789E25-2415-694A-A660-866221BB51A4}"/>
                  </a:ext>
                </a:extLst>
              </p:cNvPr>
              <p:cNvGrpSpPr/>
              <p:nvPr/>
            </p:nvGrpSpPr>
            <p:grpSpPr>
              <a:xfrm>
                <a:off x="5682243" y="4112775"/>
                <a:ext cx="1249438" cy="1203200"/>
                <a:chOff x="1834497" y="4885181"/>
                <a:chExt cx="1249438" cy="1203200"/>
              </a:xfrm>
            </p:grpSpPr>
            <p:sp>
              <p:nvSpPr>
                <p:cNvPr id="33" name="평행 사변형 183">
                  <a:extLst>
                    <a:ext uri="{FF2B5EF4-FFF2-40B4-BE49-F238E27FC236}">
                      <a16:creationId xmlns:a16="http://schemas.microsoft.com/office/drawing/2014/main" id="{A3C5A625-8293-E94C-8503-4CCD1655217C}"/>
                    </a:ext>
                  </a:extLst>
                </p:cNvPr>
                <p:cNvSpPr/>
                <p:nvPr/>
              </p:nvSpPr>
              <p:spPr>
                <a:xfrm rot="5400000">
                  <a:off x="2017473" y="4863891"/>
                  <a:ext cx="827353" cy="1193306"/>
                </a:xfrm>
                <a:prstGeom prst="parallelogram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cxnSp>
              <p:nvCxnSpPr>
                <p:cNvPr id="34" name="직선 화살표 연결선 33">
                  <a:extLst>
                    <a:ext uri="{FF2B5EF4-FFF2-40B4-BE49-F238E27FC236}">
                      <a16:creationId xmlns:a16="http://schemas.microsoft.com/office/drawing/2014/main" id="{8B9BB9A7-F0AB-9D41-B9A9-8AAEDD0AF5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5480" y="5797069"/>
                  <a:ext cx="89236" cy="29131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직선 화살표 연결선 34">
                  <a:extLst>
                    <a:ext uri="{FF2B5EF4-FFF2-40B4-BE49-F238E27FC236}">
                      <a16:creationId xmlns:a16="http://schemas.microsoft.com/office/drawing/2014/main" id="{B058E232-6003-8446-A9CB-4C8521F482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6769" y="5874221"/>
                  <a:ext cx="175895" cy="21415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직선 화살표 연결선 35">
                  <a:extLst>
                    <a:ext uri="{FF2B5EF4-FFF2-40B4-BE49-F238E27FC236}">
                      <a16:creationId xmlns:a16="http://schemas.microsoft.com/office/drawing/2014/main" id="{032E9075-E286-4841-BBEE-FE95AE0E66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8058" y="5934075"/>
                  <a:ext cx="243167" cy="1543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직선 연결선 192">
                  <a:extLst>
                    <a:ext uri="{FF2B5EF4-FFF2-40B4-BE49-F238E27FC236}">
                      <a16:creationId xmlns:a16="http://schemas.microsoft.com/office/drawing/2014/main" id="{E1709C51-14AD-F641-A612-513E7909DD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24716" y="5030744"/>
                  <a:ext cx="253784" cy="7663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직선 연결선 194">
                  <a:extLst>
                    <a:ext uri="{FF2B5EF4-FFF2-40B4-BE49-F238E27FC236}">
                      <a16:creationId xmlns:a16="http://schemas.microsoft.com/office/drawing/2014/main" id="{D6F632AA-BC23-C34A-97A8-22458741D6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12664" y="5090598"/>
                  <a:ext cx="755798" cy="7836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직선 연결선 197">
                  <a:extLst>
                    <a:ext uri="{FF2B5EF4-FFF2-40B4-BE49-F238E27FC236}">
                      <a16:creationId xmlns:a16="http://schemas.microsoft.com/office/drawing/2014/main" id="{19C17659-B9C1-8648-96FE-C311462CDB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79170" y="5515558"/>
                  <a:ext cx="647859" cy="41851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순서도: 연결자 206">
                  <a:extLst>
                    <a:ext uri="{FF2B5EF4-FFF2-40B4-BE49-F238E27FC236}">
                      <a16:creationId xmlns:a16="http://schemas.microsoft.com/office/drawing/2014/main" id="{25670F3F-1465-D04A-B743-4FDC58E21E08}"/>
                    </a:ext>
                  </a:extLst>
                </p:cNvPr>
                <p:cNvSpPr/>
                <p:nvPr/>
              </p:nvSpPr>
              <p:spPr>
                <a:xfrm flipH="1" flipV="1">
                  <a:off x="2431149" y="5492646"/>
                  <a:ext cx="45824" cy="45824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1" name="순서도: 연결자 207">
                  <a:extLst>
                    <a:ext uri="{FF2B5EF4-FFF2-40B4-BE49-F238E27FC236}">
                      <a16:creationId xmlns:a16="http://schemas.microsoft.com/office/drawing/2014/main" id="{4E647397-E82E-6049-930A-EA156B03F87B}"/>
                    </a:ext>
                  </a:extLst>
                </p:cNvPr>
                <p:cNvSpPr/>
                <p:nvPr/>
              </p:nvSpPr>
              <p:spPr>
                <a:xfrm flipH="1" flipV="1">
                  <a:off x="2875119" y="5053184"/>
                  <a:ext cx="45824" cy="45824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2" name="순서도: 연결자 211">
                  <a:extLst>
                    <a:ext uri="{FF2B5EF4-FFF2-40B4-BE49-F238E27FC236}">
                      <a16:creationId xmlns:a16="http://schemas.microsoft.com/office/drawing/2014/main" id="{4C5E7DE9-4617-474F-8AB7-969F88BC4FDD}"/>
                    </a:ext>
                  </a:extLst>
                </p:cNvPr>
                <p:cNvSpPr/>
                <p:nvPr/>
              </p:nvSpPr>
              <p:spPr>
                <a:xfrm flipH="1" flipV="1">
                  <a:off x="2781205" y="4941188"/>
                  <a:ext cx="45824" cy="45824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3" name="순서도: 연결자 212">
                  <a:extLst>
                    <a:ext uri="{FF2B5EF4-FFF2-40B4-BE49-F238E27FC236}">
                      <a16:creationId xmlns:a16="http://schemas.microsoft.com/office/drawing/2014/main" id="{82C1344D-58F2-D44B-8AD1-C551FF6D260E}"/>
                    </a:ext>
                  </a:extLst>
                </p:cNvPr>
                <p:cNvSpPr/>
                <p:nvPr/>
              </p:nvSpPr>
              <p:spPr>
                <a:xfrm flipH="1" flipV="1">
                  <a:off x="2955942" y="4907042"/>
                  <a:ext cx="45824" cy="45824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4" name="순서도: 연결자 213">
                  <a:extLst>
                    <a:ext uri="{FF2B5EF4-FFF2-40B4-BE49-F238E27FC236}">
                      <a16:creationId xmlns:a16="http://schemas.microsoft.com/office/drawing/2014/main" id="{85448DC4-5D2D-074D-BDD4-74C3A4C89106}"/>
                    </a:ext>
                  </a:extLst>
                </p:cNvPr>
                <p:cNvSpPr/>
                <p:nvPr/>
              </p:nvSpPr>
              <p:spPr>
                <a:xfrm flipH="1" flipV="1">
                  <a:off x="2867006" y="4956266"/>
                  <a:ext cx="45824" cy="45824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5" name="화살표: 아래로 구부러짐 216">
                  <a:extLst>
                    <a:ext uri="{FF2B5EF4-FFF2-40B4-BE49-F238E27FC236}">
                      <a16:creationId xmlns:a16="http://schemas.microsoft.com/office/drawing/2014/main" id="{EDF77786-0261-284C-B58A-AADB7F576CFE}"/>
                    </a:ext>
                  </a:extLst>
                </p:cNvPr>
                <p:cNvSpPr/>
                <p:nvPr/>
              </p:nvSpPr>
              <p:spPr>
                <a:xfrm rot="19351496" flipH="1">
                  <a:off x="2254029" y="5100355"/>
                  <a:ext cx="536748" cy="143586"/>
                </a:xfrm>
                <a:prstGeom prst="curvedDown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0518325A-6ACA-7641-867B-D536141B3E6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47405" y="4885181"/>
                      <a:ext cx="123653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ko-KR" sz="10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𝑹</m:t>
                            </m:r>
                            <m:r>
                              <a:rPr kumimoji="0" lang="en-US" altLang="ko-KR" sz="10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, </m:t>
                            </m:r>
                            <m:r>
                              <a:rPr kumimoji="0" lang="en-US" altLang="ko-KR" sz="10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𝑻</m:t>
                            </m:r>
                          </m:oMath>
                        </m:oMathPara>
                      </a14:m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34" charset="-127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19" name="TextBox 218">
                      <a:extLst>
                        <a:ext uri="{FF2B5EF4-FFF2-40B4-BE49-F238E27FC236}">
                          <a16:creationId xmlns:a16="http://schemas.microsoft.com/office/drawing/2014/main" id="{FC01B710-504A-4AE7-99D8-E55E4C91313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7405" y="4885181"/>
                      <a:ext cx="1236530" cy="246221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D2FD9833-BD0A-3F41-8E02-EDF456D89B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7076" y="5734287"/>
              <a:ext cx="30095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왼쪽 중괄호 4">
              <a:extLst>
                <a:ext uri="{FF2B5EF4-FFF2-40B4-BE49-F238E27FC236}">
                  <a16:creationId xmlns:a16="http://schemas.microsoft.com/office/drawing/2014/main" id="{9A9D5A10-F6B3-074A-ADE0-A798E27CB215}"/>
                </a:ext>
              </a:extLst>
            </p:cNvPr>
            <p:cNvSpPr/>
            <p:nvPr/>
          </p:nvSpPr>
          <p:spPr>
            <a:xfrm rot="5400000">
              <a:off x="6289409" y="-474997"/>
              <a:ext cx="239042" cy="616886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1793C13F-1FC0-1742-9F49-3E614E95B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8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43"/>
    </mc:Choice>
    <mc:Fallback>
      <p:transition spd="slow" advTm="7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BFD61E-6A08-E949-AEA4-774577C98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Related Work: </a:t>
            </a:r>
            <a:br>
              <a:rPr kumimoji="1" lang="en-US" altLang="ko-KR" dirty="0"/>
            </a:br>
            <a:r>
              <a:rPr kumimoji="1" lang="en-US" altLang="ko-KR" dirty="0"/>
              <a:t>Facebook’s Live Map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BE3753C-95AA-1244-9EAC-33D11772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36228" cy="4351338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ko-KR" dirty="0"/>
              <a:t>Live map consists of 3 layers</a:t>
            </a:r>
          </a:p>
          <a:p>
            <a:pPr lvl="1"/>
            <a:r>
              <a:rPr kumimoji="1" lang="en-US" altLang="ko-KR" dirty="0"/>
              <a:t>Content, index and location</a:t>
            </a:r>
          </a:p>
          <a:p>
            <a:r>
              <a:rPr kumimoji="1" lang="en-US" altLang="ko-KR" dirty="0"/>
              <a:t>It allows an avatar to be placed in our world (in AR/VR) in a natural way</a:t>
            </a:r>
          </a:p>
          <a:p>
            <a:r>
              <a:rPr kumimoji="1" lang="en-US" altLang="ko-KR" dirty="0"/>
              <a:t>It also helps mobile AR/VR devices save energy since those devices do not need to sense everything around us every time</a:t>
            </a:r>
          </a:p>
          <a:p>
            <a:r>
              <a:rPr kumimoji="1" lang="en-US" altLang="ko-KR" dirty="0"/>
              <a:t>Instead, they can focus on dynamic differences from the live map, which reduces computation cost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AB295C3-B0C0-AB49-A52B-D477A470C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482" y="560769"/>
            <a:ext cx="4522572" cy="283919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BE7383D-0E11-4A4A-AF47-0CB6F2193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428" y="3591404"/>
            <a:ext cx="6876706" cy="3100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C744D5-7921-2143-9699-97908D73EE7B}"/>
              </a:ext>
            </a:extLst>
          </p:cNvPr>
          <p:cNvSpPr txBox="1"/>
          <p:nvPr/>
        </p:nvSpPr>
        <p:spPr>
          <a:xfrm>
            <a:off x="4975537" y="0"/>
            <a:ext cx="721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https://</a:t>
            </a:r>
            <a:r>
              <a:rPr kumimoji="1" lang="en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www.facebook.com</a:t>
            </a:r>
            <a:r>
              <a:rPr kumimoji="1" lang="en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/</a:t>
            </a:r>
            <a:r>
              <a:rPr kumimoji="1" lang="en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facebookrealitylabs</a:t>
            </a:r>
            <a:r>
              <a:rPr kumimoji="1" lang="en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/videos/357103208754306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9F9E5A0C-8C51-5B4B-B3E2-73CBB75D3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9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65"/>
    </mc:Choice>
    <mc:Fallback>
      <p:transition spd="slow" advTm="26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1E31E5-45B7-784C-B52F-AFCE99412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Related Work: Facebook’s Project Aria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65AB9F7-32E6-B744-8688-BA3D5373D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22973" cy="4351338"/>
          </a:xfrm>
        </p:spPr>
        <p:txBody>
          <a:bodyPr/>
          <a:lstStyle/>
          <a:p>
            <a:r>
              <a:rPr kumimoji="1" lang="en-US" altLang="en-US" dirty="0"/>
              <a:t>Especially, wearable devices will offer ego-centric view</a:t>
            </a:r>
          </a:p>
          <a:p>
            <a:r>
              <a:rPr kumimoji="1" lang="en-US" altLang="en-US" dirty="0"/>
              <a:t>In Project Aria, they use smart glasses, a research prototype, to collect ego-centric data</a:t>
            </a:r>
            <a:endParaRPr kumimoji="1" lang="ko-Kore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6B8A466-1B82-CC45-A5BB-9AAEF4FE1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63" y="3399415"/>
            <a:ext cx="5795005" cy="3162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7564DA-700F-614C-A40D-6341951230AB}"/>
              </a:ext>
            </a:extLst>
          </p:cNvPr>
          <p:cNvSpPr txBox="1"/>
          <p:nvPr/>
        </p:nvSpPr>
        <p:spPr>
          <a:xfrm>
            <a:off x="4975537" y="0"/>
            <a:ext cx="721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https://</a:t>
            </a:r>
            <a:r>
              <a:rPr kumimoji="1" lang="en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www.facebook.com</a:t>
            </a:r>
            <a:r>
              <a:rPr kumimoji="1" lang="en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/</a:t>
            </a:r>
            <a:r>
              <a:rPr kumimoji="1" lang="en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facebookrealitylabs</a:t>
            </a:r>
            <a:r>
              <a:rPr kumimoji="1" lang="en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/videos/357103208754306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A4A91DB-2BF5-DB42-BC50-5A19BB8B6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668" y="3307976"/>
            <a:ext cx="6206332" cy="3354774"/>
          </a:xfrm>
          <a:prstGeom prst="rect">
            <a:avLst/>
          </a:prstGeom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24E5AAB8-6212-6B40-89D6-0F25172DD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85"/>
    </mc:Choice>
    <mc:Fallback>
      <p:transition spd="slow" advTm="3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423927-91D9-3F48-9414-C8FD90B65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Research Plan </a:t>
            </a:r>
            <a:br>
              <a:rPr kumimoji="1" lang="en-US" altLang="ko-Kore-KR" dirty="0"/>
            </a:br>
            <a:r>
              <a:rPr kumimoji="1" lang="en-US" altLang="ko-Kore-KR" dirty="0"/>
              <a:t>Towards Powerful Mobile AR/VR Devices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51BF02-3566-D447-AD4F-13280706F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15155" cy="4667250"/>
          </a:xfrm>
        </p:spPr>
        <p:txBody>
          <a:bodyPr>
            <a:normAutofit lnSpcReduction="10000"/>
          </a:bodyPr>
          <a:lstStyle/>
          <a:p>
            <a:r>
              <a:rPr kumimoji="1" lang="en-US" altLang="ko-Kore-KR" dirty="0"/>
              <a:t>“Need 10X~100X energy efficiency improvements and Privacy”</a:t>
            </a:r>
          </a:p>
          <a:p>
            <a:pPr lvl="1"/>
            <a:r>
              <a:rPr kumimoji="1" lang="en-US" altLang="ko-Kore-KR" dirty="0"/>
              <a:t>Vikas Chandra, Facebook Reality Lab. (HENP 2020 Workshop)</a:t>
            </a:r>
          </a:p>
          <a:p>
            <a:r>
              <a:rPr kumimoji="1" lang="en-US" altLang="ko-Kore-KR" dirty="0"/>
              <a:t>Algorithm optimization</a:t>
            </a:r>
          </a:p>
          <a:p>
            <a:pPr lvl="1"/>
            <a:r>
              <a:rPr kumimoji="1" lang="en-US" altLang="ko-Kore-KR" dirty="0"/>
              <a:t>On-device self-supervised learning</a:t>
            </a:r>
          </a:p>
          <a:p>
            <a:pPr lvl="1"/>
            <a:r>
              <a:rPr kumimoji="1" lang="en-US" altLang="ko-Kore-KR" dirty="0"/>
              <a:t>Exploiting multi-modality, e.g., depth sensor, image, voice, motion, …</a:t>
            </a:r>
          </a:p>
          <a:p>
            <a:r>
              <a:rPr kumimoji="1" lang="en-US" altLang="ko-Kore-KR" dirty="0"/>
              <a:t>Compiler-level optimization</a:t>
            </a:r>
          </a:p>
          <a:p>
            <a:pPr lvl="1"/>
            <a:r>
              <a:rPr kumimoji="1" lang="en-US" altLang="ko-Kore-KR" dirty="0" err="1"/>
              <a:t>AutoML</a:t>
            </a:r>
            <a:r>
              <a:rPr kumimoji="1" lang="en-US" altLang="ko-Kore-KR" dirty="0"/>
              <a:t> for binary neural network</a:t>
            </a:r>
          </a:p>
          <a:p>
            <a:pPr lvl="1"/>
            <a:r>
              <a:rPr kumimoji="1" lang="en-US" altLang="ko-Kore-KR" dirty="0"/>
              <a:t>Low-precision on-device training</a:t>
            </a:r>
          </a:p>
          <a:p>
            <a:r>
              <a:rPr kumimoji="1" lang="en-US" altLang="ko-Kore-KR" dirty="0"/>
              <a:t>Hardware optimization</a:t>
            </a:r>
          </a:p>
          <a:p>
            <a:pPr lvl="1"/>
            <a:r>
              <a:rPr kumimoji="1" lang="en-US" altLang="ko-Kore-KR" dirty="0"/>
              <a:t>Efficient accelerator for binary neural networks and training/programmability</a:t>
            </a:r>
          </a:p>
          <a:p>
            <a:pPr lvl="1"/>
            <a:r>
              <a:rPr kumimoji="1" lang="en-US" altLang="ko-Kore-KR" dirty="0"/>
              <a:t>In-memory computation for conditional execution of extremely large binary neural network</a:t>
            </a:r>
            <a:endParaRPr kumimoji="1" lang="ko-Kore-KR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EE730254-0FC3-FD42-8274-4A94DE4DB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1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966"/>
    </mc:Choice>
    <mc:Fallback>
      <p:transition spd="slow" advTm="190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1BF81E7-6FD9-3B49-B8CE-22943CC421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ore-KR" dirty="0"/>
              <a:t>Thank You!</a:t>
            </a:r>
            <a:endParaRPr lang="ko-Kore-KR" altLang="en-US" dirty="0"/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5FC85902-57F3-FB4F-9182-D8A5735C6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ko-Kore-KR" dirty="0"/>
          </a:p>
          <a:p>
            <a:r>
              <a:rPr lang="en-US" altLang="ko-Kore-KR" dirty="0" err="1"/>
              <a:t>sungjoo.yoo@gmail.com</a:t>
            </a:r>
            <a:endParaRPr lang="ko-Kore-KR" altLang="en-US" dirty="0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A35B8D8D-F7C0-2A4F-963F-5A0A05217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4"/>
    </mc:Choice>
    <mc:Fallback>
      <p:transition spd="slow" advTm="2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Redundancy in Neural Networks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9870"/>
          </a:xfrm>
        </p:spPr>
        <p:txBody>
          <a:bodyPr>
            <a:normAutofit/>
          </a:bodyPr>
          <a:lstStyle/>
          <a:p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CCB1585-8BEC-8949-9BD3-D74DA910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65" y="2202571"/>
            <a:ext cx="3878544" cy="3829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9F1AD-B534-784B-B975-E13CEAAB3B92}"/>
              </a:ext>
            </a:extLst>
          </p:cNvPr>
          <p:cNvSpPr txBox="1"/>
          <p:nvPr/>
        </p:nvSpPr>
        <p:spPr>
          <a:xfrm>
            <a:off x="1115797" y="6077999"/>
            <a:ext cx="344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Redundant filters [</a:t>
            </a:r>
            <a:r>
              <a:rPr lang="en-US" altLang="ko-K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LeCun</a:t>
            </a:r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1F471-D15A-864F-93B9-95E34D83D618}"/>
              </a:ext>
            </a:extLst>
          </p:cNvPr>
          <p:cNvSpPr txBox="1"/>
          <p:nvPr/>
        </p:nvSpPr>
        <p:spPr>
          <a:xfrm>
            <a:off x="7211571" y="2317521"/>
            <a:ext cx="133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/>
              <a:t>AlexNet</a:t>
            </a:r>
            <a:endParaRPr lang="ko-KR" altLang="en-US" sz="2400" dirty="0"/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6838213A-47D9-E64F-9CE8-58C2F97576F0}"/>
              </a:ext>
            </a:extLst>
          </p:cNvPr>
          <p:cNvGraphicFramePr>
            <a:graphicFrameLocks noGrp="1"/>
          </p:cNvGraphicFramePr>
          <p:nvPr/>
        </p:nvGraphicFramePr>
        <p:xfrm>
          <a:off x="5074940" y="2880636"/>
          <a:ext cx="6361611" cy="306242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573711">
                  <a:extLst>
                    <a:ext uri="{9D8B030D-6E8A-4147-A177-3AD203B41FA5}">
                      <a16:colId xmlns:a16="http://schemas.microsoft.com/office/drawing/2014/main" val="4013438320"/>
                    </a:ext>
                  </a:extLst>
                </a:gridCol>
                <a:gridCol w="2298700">
                  <a:extLst>
                    <a:ext uri="{9D8B030D-6E8A-4147-A177-3AD203B41FA5}">
                      <a16:colId xmlns:a16="http://schemas.microsoft.com/office/drawing/2014/main" val="3431428896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683178900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Layer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Zero Weight [%]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Zero Activation</a:t>
                      </a:r>
                      <a:r>
                        <a:rPr lang="en-US" altLang="ko-KR" sz="1900" baseline="0" dirty="0"/>
                        <a:t> </a:t>
                      </a:r>
                      <a:r>
                        <a:rPr lang="en-US" altLang="ko-KR" sz="1900" dirty="0"/>
                        <a:t>[%]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58052968"/>
                  </a:ext>
                </a:extLst>
              </a:tr>
              <a:tr h="4743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conv1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15.7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0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2438036"/>
                  </a:ext>
                </a:extLst>
              </a:tr>
              <a:tr h="4743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conv2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62.1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50.9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70397112"/>
                  </a:ext>
                </a:extLst>
              </a:tr>
              <a:tr h="4743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conv3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65.4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76.3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15401845"/>
                  </a:ext>
                </a:extLst>
              </a:tr>
              <a:tr h="4743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conv4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62.8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61.8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45496258"/>
                  </a:ext>
                </a:extLst>
              </a:tr>
              <a:tr h="4743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conv5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63.1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/>
                        <a:t>59.0</a:t>
                      </a:r>
                      <a:endParaRPr lang="ko-KR" alt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645572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1B1B121-D879-3A46-873A-5B0407DDE100}"/>
              </a:ext>
            </a:extLst>
          </p:cNvPr>
          <p:cNvSpPr txBox="1"/>
          <p:nvPr/>
        </p:nvSpPr>
        <p:spPr>
          <a:xfrm>
            <a:off x="6268066" y="6077998"/>
            <a:ext cx="528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Abundant zero values (in </a:t>
            </a:r>
            <a:r>
              <a:rPr lang="en-US" altLang="ko-K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F9752A9-4544-2947-9ED7-EE523E3FCB3B}"/>
              </a:ext>
            </a:extLst>
          </p:cNvPr>
          <p:cNvSpPr/>
          <p:nvPr/>
        </p:nvSpPr>
        <p:spPr>
          <a:xfrm>
            <a:off x="6667500" y="2856441"/>
            <a:ext cx="2209002" cy="3086619"/>
          </a:xfrm>
          <a:prstGeom prst="rect">
            <a:avLst/>
          </a:prstGeom>
          <a:noFill/>
          <a:ln w="635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842AFD5-A830-804E-977C-263873A1795B}"/>
              </a:ext>
            </a:extLst>
          </p:cNvPr>
          <p:cNvSpPr/>
          <p:nvPr/>
        </p:nvSpPr>
        <p:spPr>
          <a:xfrm>
            <a:off x="7107993" y="2177844"/>
            <a:ext cx="1732204" cy="7717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933" b="1" dirty="0"/>
              <a:t>Pruning</a:t>
            </a:r>
            <a:endParaRPr lang="ko-KR" altLang="en-US" sz="2933" b="1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915EA35-070A-1D43-8DFF-D96DB51906CE}"/>
              </a:ext>
            </a:extLst>
          </p:cNvPr>
          <p:cNvSpPr/>
          <p:nvPr/>
        </p:nvSpPr>
        <p:spPr>
          <a:xfrm>
            <a:off x="9350982" y="2856441"/>
            <a:ext cx="1905893" cy="3093387"/>
          </a:xfrm>
          <a:prstGeom prst="rect">
            <a:avLst/>
          </a:prstGeom>
          <a:noFill/>
          <a:ln w="635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562C37C-EEC9-EB46-B48F-D10CE6C6FD98}"/>
              </a:ext>
            </a:extLst>
          </p:cNvPr>
          <p:cNvSpPr/>
          <p:nvPr/>
        </p:nvSpPr>
        <p:spPr>
          <a:xfrm>
            <a:off x="9425743" y="2177844"/>
            <a:ext cx="1732204" cy="7717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933" b="1" dirty="0" err="1"/>
              <a:t>ReLU</a:t>
            </a:r>
            <a:endParaRPr lang="ko-KR" altLang="en-US" sz="2933" b="1" dirty="0"/>
          </a:p>
        </p:txBody>
      </p: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0C31292D-8CE3-E44D-856F-3FC3AE861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73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69"/>
    </mc:Choice>
    <mc:Fallback>
      <p:transition spd="slow" advTm="2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75" y="1475772"/>
            <a:ext cx="6404808" cy="206067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7477" y="3024688"/>
            <a:ext cx="4436574" cy="3570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1979" y="5889296"/>
            <a:ext cx="1352640" cy="455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E50BDB"/>
                </a:solidFill>
                <a:latin typeface="Calibri" panose="020F0502020204030204" pitchFamily="34" charset="0"/>
              </a:rPr>
              <a:t>128</a:t>
            </a:r>
            <a:r>
              <a:rPr lang="en-US" altLang="ko-KR" b="1" dirty="0">
                <a:solidFill>
                  <a:srgbClr val="E50BDB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b="1" dirty="0">
                <a:solidFill>
                  <a:srgbClr val="E50BDB"/>
                </a:solidFill>
                <a:latin typeface="Calibri" panose="020F0502020204030204" pitchFamily="34" charset="0"/>
              </a:rPr>
              <a:t>59</a:t>
            </a:r>
            <a:endParaRPr lang="ko-KR" altLang="en-US" b="1" dirty="0">
              <a:solidFill>
                <a:srgbClr val="E50BDB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71312" y="5542303"/>
            <a:ext cx="2386452" cy="455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E50BDB"/>
                </a:solidFill>
                <a:latin typeface="Calibri" panose="020F0502020204030204" pitchFamily="34" charset="0"/>
              </a:rPr>
              <a:t>48</a:t>
            </a:r>
            <a:r>
              <a:rPr lang="en-US" altLang="ko-KR" dirty="0">
                <a:solidFill>
                  <a:srgbClr val="E50BDB"/>
                </a:solidFill>
                <a:latin typeface="Calibri" panose="020F0502020204030204" pitchFamily="34" charset="0"/>
              </a:rPr>
              <a:t>x5x5</a:t>
            </a:r>
            <a:r>
              <a:rPr lang="en-US" altLang="ko-KR" b="1" dirty="0">
                <a:solidFill>
                  <a:srgbClr val="E50BDB"/>
                </a:solidFill>
                <a:latin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rgbClr val="E50BDB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b="1" dirty="0">
                <a:solidFill>
                  <a:srgbClr val="E50BDB"/>
                </a:solidFill>
                <a:latin typeface="Calibri" panose="020F0502020204030204" pitchFamily="34" charset="0"/>
              </a:rPr>
              <a:t>25</a:t>
            </a:r>
            <a:r>
              <a:rPr lang="en-US" altLang="ko-KR" dirty="0">
                <a:solidFill>
                  <a:srgbClr val="E50BDB"/>
                </a:solidFill>
                <a:latin typeface="Calibri" panose="020F0502020204030204" pitchFamily="34" charset="0"/>
              </a:rPr>
              <a:t>x5x5</a:t>
            </a:r>
            <a:endParaRPr lang="ko-KR" altLang="en-US" dirty="0">
              <a:solidFill>
                <a:srgbClr val="E50BD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11042" y="4151741"/>
            <a:ext cx="88342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ko-KR" b="1" dirty="0">
              <a:solidFill>
                <a:srgbClr val="E50BDB"/>
              </a:solidFill>
              <a:latin typeface="Calibri" panose="020F0502020204030204" pitchFamily="34" charset="0"/>
            </a:endParaRPr>
          </a:p>
          <a:p>
            <a:r>
              <a:rPr lang="en-US" altLang="ko-KR" b="1" dirty="0">
                <a:solidFill>
                  <a:srgbClr val="E50BDB"/>
                </a:solidFill>
                <a:latin typeface="Calibri" panose="020F0502020204030204" pitchFamily="34" charset="0"/>
              </a:rPr>
              <a:t>48</a:t>
            </a:r>
            <a:r>
              <a:rPr lang="en-US" altLang="ko-KR" dirty="0">
                <a:solidFill>
                  <a:srgbClr val="E50BDB"/>
                </a:solidFill>
                <a:latin typeface="Calibri" panose="020F0502020204030204" pitchFamily="34" charset="0"/>
              </a:rPr>
              <a:t>x5x5</a:t>
            </a:r>
          </a:p>
          <a:p>
            <a:r>
              <a:rPr lang="en-US" altLang="ko-KR" dirty="0">
                <a:solidFill>
                  <a:srgbClr val="E50BDB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</a:p>
          <a:p>
            <a:r>
              <a:rPr lang="en-US" altLang="ko-KR" b="1" dirty="0">
                <a:solidFill>
                  <a:srgbClr val="E50BDB"/>
                </a:solidFill>
                <a:latin typeface="Calibri" panose="020F0502020204030204" pitchFamily="34" charset="0"/>
              </a:rPr>
              <a:t>25</a:t>
            </a:r>
            <a:r>
              <a:rPr lang="en-US" altLang="ko-KR" dirty="0">
                <a:solidFill>
                  <a:srgbClr val="E50BDB"/>
                </a:solidFill>
                <a:latin typeface="Calibri" panose="020F0502020204030204" pitchFamily="34" charset="0"/>
              </a:rPr>
              <a:t>x5x5</a:t>
            </a:r>
          </a:p>
          <a:p>
            <a:endParaRPr lang="ko-KR" altLang="en-US" dirty="0">
              <a:solidFill>
                <a:srgbClr val="E50BDB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40184" y="2840022"/>
            <a:ext cx="78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E50BDB"/>
                </a:solidFill>
                <a:latin typeface="Calibri" panose="020F0502020204030204" pitchFamily="34" charset="0"/>
              </a:rPr>
              <a:t>27x27</a:t>
            </a:r>
            <a:endParaRPr lang="ko-KR" altLang="en-US" dirty="0">
              <a:solidFill>
                <a:srgbClr val="E50BDB"/>
              </a:solidFill>
              <a:latin typeface="Calibri" panose="020F0502020204030204" pitchFamily="34" charset="0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238815" y="2074435"/>
            <a:ext cx="1899973" cy="1405727"/>
          </a:xfrm>
          <a:prstGeom prst="roundRect">
            <a:avLst/>
          </a:prstGeom>
          <a:noFill/>
          <a:ln w="28575">
            <a:solidFill>
              <a:srgbClr val="E50BD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966486" y="4045352"/>
            <a:ext cx="5510253" cy="2273845"/>
            <a:chOff x="338263" y="2498449"/>
            <a:chExt cx="4802659" cy="1990578"/>
          </a:xfrm>
        </p:grpSpPr>
        <p:grpSp>
          <p:nvGrpSpPr>
            <p:cNvPr id="11" name="그룹 10"/>
            <p:cNvGrpSpPr/>
            <p:nvPr/>
          </p:nvGrpSpPr>
          <p:grpSpPr>
            <a:xfrm>
              <a:off x="338263" y="2498449"/>
              <a:ext cx="4802659" cy="1990578"/>
              <a:chOff x="6408077" y="1545538"/>
              <a:chExt cx="5248463" cy="2137604"/>
            </a:xfrm>
          </p:grpSpPr>
          <p:grpSp>
            <p:nvGrpSpPr>
              <p:cNvPr id="16" name="그룹 15"/>
              <p:cNvGrpSpPr/>
              <p:nvPr/>
            </p:nvGrpSpPr>
            <p:grpSpPr>
              <a:xfrm>
                <a:off x="6676639" y="1545538"/>
                <a:ext cx="4979901" cy="2137604"/>
                <a:chOff x="6676639" y="1825625"/>
                <a:chExt cx="4979901" cy="2137604"/>
              </a:xfrm>
            </p:grpSpPr>
            <p:pic>
              <p:nvPicPr>
                <p:cNvPr id="25" name="그림 2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76639" y="2194957"/>
                  <a:ext cx="4979901" cy="1369610"/>
                </a:xfrm>
                <a:prstGeom prst="rect">
                  <a:avLst/>
                </a:prstGeom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10852258" y="1825625"/>
                  <a:ext cx="375237" cy="396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Forte" panose="03060902040502070203" pitchFamily="66" charset="0"/>
                    </a:rPr>
                    <a:t>Y</a:t>
                  </a:r>
                  <a:endParaRPr lang="ko-KR" altLang="en-US" dirty="0">
                    <a:latin typeface="Forte" panose="03060902040502070203" pitchFamily="66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367286" y="1825625"/>
                  <a:ext cx="383994" cy="396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Forte" panose="03060902040502070203" pitchFamily="66" charset="0"/>
                    </a:rPr>
                    <a:t>X</a:t>
                  </a:r>
                  <a:endParaRPr lang="ko-KR" altLang="en-US" dirty="0">
                    <a:latin typeface="Forte" panose="03060902040502070203" pitchFamily="66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423347" y="2194957"/>
                  <a:ext cx="359469" cy="396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Forte" panose="03060902040502070203" pitchFamily="66" charset="0"/>
                    </a:rPr>
                    <a:t>Z</a:t>
                  </a:r>
                  <a:endParaRPr lang="ko-KR" altLang="en-US" dirty="0">
                    <a:latin typeface="Forte" panose="03060902040502070203" pitchFamily="66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9516775" y="2194957"/>
                  <a:ext cx="412023" cy="396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Forte" panose="03060902040502070203" pitchFamily="66" charset="0"/>
                    </a:rPr>
                    <a:t>Z’</a:t>
                  </a:r>
                  <a:endParaRPr lang="ko-KR" altLang="en-US" dirty="0">
                    <a:latin typeface="Forte" panose="03060902040502070203" pitchFamily="66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718664" y="3542051"/>
                  <a:ext cx="448812" cy="396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</a:rPr>
                    <a:t>U</a:t>
                  </a:r>
                  <a:r>
                    <a:rPr lang="en-US" altLang="ko-KR" baseline="30000" dirty="0">
                      <a:latin typeface="Calibri" panose="020F0502020204030204" pitchFamily="34" charset="0"/>
                    </a:rPr>
                    <a:t>3</a:t>
                  </a:r>
                  <a:endParaRPr lang="ko-KR" altLang="en-US" baseline="3000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9965534" y="3553309"/>
                  <a:ext cx="448812" cy="396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</a:rPr>
                    <a:t>U</a:t>
                  </a:r>
                  <a:r>
                    <a:rPr lang="en-US" altLang="ko-KR" baseline="30000" dirty="0">
                      <a:latin typeface="Calibri" panose="020F0502020204030204" pitchFamily="34" charset="0"/>
                    </a:rPr>
                    <a:t>4</a:t>
                  </a:r>
                  <a:endParaRPr lang="ko-KR" altLang="en-US" baseline="3000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8866066" y="3566618"/>
                  <a:ext cx="336697" cy="396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</a:rPr>
                    <a:t>C</a:t>
                  </a:r>
                  <a:endParaRPr lang="ko-KR" altLang="en-US" baseline="30000" dirty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6598689" y="1932467"/>
                <a:ext cx="457570" cy="396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48</a:t>
                </a:r>
                <a:endParaRPr lang="ko-KR" altLang="en-US" dirty="0">
                  <a:solidFill>
                    <a:srgbClr val="0070C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970578" y="3206656"/>
                <a:ext cx="457570" cy="396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55</a:t>
                </a:r>
                <a:endParaRPr lang="ko-KR" altLang="en-US" dirty="0">
                  <a:solidFill>
                    <a:srgbClr val="0070C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08077" y="2688728"/>
                <a:ext cx="457570" cy="396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55</a:t>
                </a:r>
                <a:endParaRPr lang="ko-KR" altLang="en-US" dirty="0">
                  <a:solidFill>
                    <a:srgbClr val="0070C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211992" y="1867218"/>
                <a:ext cx="585452" cy="396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128</a:t>
                </a:r>
                <a:endParaRPr lang="ko-KR" altLang="en-US" dirty="0">
                  <a:solidFill>
                    <a:srgbClr val="0070C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472383" y="3214658"/>
                <a:ext cx="457570" cy="396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27</a:t>
                </a:r>
                <a:endParaRPr lang="ko-KR" altLang="en-US" dirty="0">
                  <a:solidFill>
                    <a:srgbClr val="0070C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239589" y="2558230"/>
                <a:ext cx="457570" cy="396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27</a:t>
                </a:r>
                <a:endParaRPr lang="ko-KR" altLang="en-US" dirty="0">
                  <a:solidFill>
                    <a:srgbClr val="0070C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924009" y="1976744"/>
                <a:ext cx="457570" cy="396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25</a:t>
                </a:r>
                <a:endParaRPr lang="ko-KR" altLang="en-US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938974" y="1980302"/>
                <a:ext cx="457570" cy="396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59</a:t>
                </a:r>
                <a:endParaRPr lang="ko-KR" altLang="en-US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018478" y="397303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0070C0"/>
                  </a:solidFill>
                  <a:latin typeface="Calibri" panose="020F0502020204030204" pitchFamily="34" charset="0"/>
                </a:rPr>
                <a:t>55</a:t>
              </a:r>
              <a:endParaRPr lang="ko-KR" altLang="en-US" dirty="0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03756" y="349073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0070C0"/>
                  </a:solidFill>
                  <a:latin typeface="Calibri" panose="020F0502020204030204" pitchFamily="34" charset="0"/>
                </a:rPr>
                <a:t>55</a:t>
              </a:r>
              <a:endParaRPr lang="ko-KR" altLang="en-US" dirty="0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91338" y="399019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0070C0"/>
                  </a:solidFill>
                  <a:latin typeface="Calibri" panose="020F0502020204030204" pitchFamily="34" charset="0"/>
                </a:rPr>
                <a:t>27</a:t>
              </a:r>
              <a:endParaRPr lang="ko-KR" altLang="en-US" dirty="0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68797" y="362407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0070C0"/>
                  </a:solidFill>
                  <a:latin typeface="Calibri" panose="020F0502020204030204" pitchFamily="34" charset="0"/>
                </a:rPr>
                <a:t>27</a:t>
              </a:r>
              <a:endParaRPr lang="ko-KR" altLang="en-US" dirty="0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3" name="오른쪽 화살표 32"/>
          <p:cNvSpPr/>
          <p:nvPr/>
        </p:nvSpPr>
        <p:spPr>
          <a:xfrm rot="3050072">
            <a:off x="2899064" y="3720724"/>
            <a:ext cx="851496" cy="33566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제목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나눔고딕 ExtraBold" pitchFamily="50" charset="-127"/>
              </a:rPr>
              <a:t>Low-rank Approximation in CNN [ICLR16]</a:t>
            </a:r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760198" y="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</a:rPr>
              <a:t>[Kim, ICLR16]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0E3397CA-C11D-3546-A9DF-DECB4FAAF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4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87"/>
    </mc:Choice>
    <mc:Fallback>
      <p:transition spd="slow" advTm="2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2" y="3634812"/>
            <a:ext cx="5299181" cy="241449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Results on Galaxy S6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Significant reductions in energy consumption and runtime</a:t>
            </a:r>
          </a:p>
          <a:p>
            <a:pPr lvl="1"/>
            <a:r>
              <a:rPr lang="en-US" altLang="ko-KR" dirty="0"/>
              <a:t>Energy: 4.26X~1.6X</a:t>
            </a:r>
          </a:p>
          <a:p>
            <a:pPr lvl="1"/>
            <a:r>
              <a:rPr lang="en-US" altLang="ko-KR" dirty="0">
                <a:solidFill>
                  <a:srgbClr val="FF0000"/>
                </a:solidFill>
              </a:rPr>
              <a:t>LPDDR4</a:t>
            </a:r>
            <a:r>
              <a:rPr lang="en-US" altLang="ko-KR" dirty="0"/>
              <a:t> and </a:t>
            </a:r>
            <a:r>
              <a:rPr lang="en-US" altLang="ko-KR" dirty="0">
                <a:solidFill>
                  <a:srgbClr val="0070C0"/>
                </a:solidFill>
              </a:rPr>
              <a:t>Mali GPU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820" y="2641710"/>
            <a:ext cx="6737588" cy="4063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1373" y="4538073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latin typeface="Calibri" panose="020F0502020204030204" pitchFamily="34" charset="0"/>
              </a:rPr>
              <a:t>3.41X</a:t>
            </a:r>
            <a:endParaRPr lang="ko-KR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0897" y="451815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latin typeface="Calibri" panose="020F0502020204030204" pitchFamily="34" charset="0"/>
              </a:rPr>
              <a:t>4.26X</a:t>
            </a:r>
            <a:endParaRPr lang="ko-KR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90421" y="4538073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latin typeface="Calibri" panose="020F0502020204030204" pitchFamily="34" charset="0"/>
              </a:rPr>
              <a:t>1.6X</a:t>
            </a:r>
            <a:endParaRPr lang="ko-KR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1366" y="2307547"/>
            <a:ext cx="175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</a:rPr>
              <a:t>Galaxy S6 results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072" y="100362"/>
            <a:ext cx="2544336" cy="1961683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3281581" y="3868275"/>
            <a:ext cx="551234" cy="543641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3997693" y="3868275"/>
            <a:ext cx="551234" cy="552507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EBD750-F7BF-0C41-8DEA-35B050FEFEEA}"/>
              </a:ext>
            </a:extLst>
          </p:cNvPr>
          <p:cNvSpPr txBox="1"/>
          <p:nvPr/>
        </p:nvSpPr>
        <p:spPr>
          <a:xfrm>
            <a:off x="0" y="44903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</a:rPr>
              <a:t>[Kim, ICLR16]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A7D3610A-6D2F-A24E-9564-AFD22C091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2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0"/>
    </mc:Choice>
    <mc:Fallback>
      <p:transition spd="slow" advTm="1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CF6A-13F7-418C-BBFC-95033FFCD5F1}" type="slidenum">
              <a:rPr lang="en-US" noProof="1" smtClean="0"/>
              <a:pPr/>
              <a:t>6</a:t>
            </a:fld>
            <a:endParaRPr lang="en-US" noProof="1"/>
          </a:p>
        </p:txBody>
      </p:sp>
      <p:sp>
        <p:nvSpPr>
          <p:cNvPr id="189" name="TextBox 188"/>
          <p:cNvSpPr txBox="1"/>
          <p:nvPr/>
        </p:nvSpPr>
        <p:spPr>
          <a:xfrm>
            <a:off x="3612062" y="1420167"/>
            <a:ext cx="575799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PE 0</a:t>
            </a:r>
            <a:endParaRPr lang="ko-KR" altLang="en-US" sz="14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9" name="직사각형 178"/>
          <p:cNvSpPr/>
          <p:nvPr/>
        </p:nvSpPr>
        <p:spPr>
          <a:xfrm>
            <a:off x="3627657" y="1491750"/>
            <a:ext cx="2468089" cy="22577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직사각형 204"/>
          <p:cNvSpPr/>
          <p:nvPr/>
        </p:nvSpPr>
        <p:spPr>
          <a:xfrm>
            <a:off x="3627657" y="3982915"/>
            <a:ext cx="2468089" cy="2256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3612062" y="3919799"/>
            <a:ext cx="575799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PE 1</a:t>
            </a:r>
            <a:endParaRPr lang="ko-KR" altLang="en-US" sz="14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8960814" y="2021096"/>
            <a:ext cx="1957301" cy="1200582"/>
            <a:chOff x="6019761" y="1315797"/>
            <a:chExt cx="1467976" cy="900437"/>
          </a:xfrm>
        </p:grpSpPr>
        <p:grpSp>
          <p:nvGrpSpPr>
            <p:cNvPr id="220" name="그룹 219"/>
            <p:cNvGrpSpPr/>
            <p:nvPr/>
          </p:nvGrpSpPr>
          <p:grpSpPr>
            <a:xfrm>
              <a:off x="6019761" y="1632026"/>
              <a:ext cx="1467976" cy="257998"/>
              <a:chOff x="4157209" y="1728462"/>
              <a:chExt cx="309229" cy="170515"/>
            </a:xfrm>
          </p:grpSpPr>
          <p:sp>
            <p:nvSpPr>
              <p:cNvPr id="221" name="직사각형 220"/>
              <p:cNvSpPr/>
              <p:nvPr/>
            </p:nvSpPr>
            <p:spPr>
              <a:xfrm>
                <a:off x="4157209" y="1771579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직사각형 221"/>
              <p:cNvSpPr/>
              <p:nvPr/>
            </p:nvSpPr>
            <p:spPr>
              <a:xfrm>
                <a:off x="4157209" y="1771579"/>
                <a:ext cx="142026" cy="127398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FFC0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3" name="TextBox 222"/>
                  <p:cNvSpPr txBox="1"/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23" name="TextBox 2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4" name="그룹 223"/>
            <p:cNvGrpSpPr/>
            <p:nvPr/>
          </p:nvGrpSpPr>
          <p:grpSpPr>
            <a:xfrm>
              <a:off x="6019761" y="1958236"/>
              <a:ext cx="1467976" cy="257998"/>
              <a:chOff x="4157209" y="1728462"/>
              <a:chExt cx="309229" cy="170515"/>
            </a:xfrm>
          </p:grpSpPr>
          <p:sp>
            <p:nvSpPr>
              <p:cNvPr id="225" name="직사각형 224"/>
              <p:cNvSpPr/>
              <p:nvPr/>
            </p:nvSpPr>
            <p:spPr>
              <a:xfrm>
                <a:off x="4157209" y="1771579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6" name="직사각형 225"/>
              <p:cNvSpPr/>
              <p:nvPr/>
            </p:nvSpPr>
            <p:spPr>
              <a:xfrm>
                <a:off x="4157209" y="1771579"/>
                <a:ext cx="97884" cy="127398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100000">
                    <a:srgbClr val="FFC0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7" name="TextBox 226"/>
                  <p:cNvSpPr txBox="1"/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27" name="TextBox 2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8" name="그룹 227"/>
            <p:cNvGrpSpPr/>
            <p:nvPr/>
          </p:nvGrpSpPr>
          <p:grpSpPr>
            <a:xfrm>
              <a:off x="6019761" y="1315797"/>
              <a:ext cx="1467976" cy="257998"/>
              <a:chOff x="4157209" y="1728462"/>
              <a:chExt cx="309229" cy="170515"/>
            </a:xfrm>
          </p:grpSpPr>
          <p:sp>
            <p:nvSpPr>
              <p:cNvPr id="229" name="직사각형 228"/>
              <p:cNvSpPr/>
              <p:nvPr/>
            </p:nvSpPr>
            <p:spPr>
              <a:xfrm>
                <a:off x="4157209" y="1771579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0" name="직사각형 229"/>
              <p:cNvSpPr/>
              <p:nvPr/>
            </p:nvSpPr>
            <p:spPr>
              <a:xfrm>
                <a:off x="4157209" y="1771579"/>
                <a:ext cx="142026" cy="12739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" name="TextBox 230"/>
                  <p:cNvSpPr txBox="1"/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𝑻𝒐𝒕𝒂𝒍</m:t>
                          </m:r>
                          <m:r>
                            <a:rPr lang="en-US" altLang="ko-KR" sz="1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𝒕𝒊𝒎𝒆</m:t>
                          </m:r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31" name="TextBox 2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4286" r="-57143" b="-10714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" name="그룹 12"/>
          <p:cNvGrpSpPr/>
          <p:nvPr/>
        </p:nvGrpSpPr>
        <p:grpSpPr>
          <a:xfrm>
            <a:off x="6230072" y="1510470"/>
            <a:ext cx="5965350" cy="1147612"/>
            <a:chOff x="4672553" y="932826"/>
            <a:chExt cx="4474013" cy="860709"/>
          </a:xfrm>
        </p:grpSpPr>
        <p:cxnSp>
          <p:nvCxnSpPr>
            <p:cNvPr id="313" name="직선 화살표 연결선 312"/>
            <p:cNvCxnSpPr/>
            <p:nvPr/>
          </p:nvCxnSpPr>
          <p:spPr>
            <a:xfrm>
              <a:off x="5499447" y="1793535"/>
              <a:ext cx="478074" cy="0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1" name="TextBox 420"/>
            <p:cNvSpPr txBox="1"/>
            <p:nvPr/>
          </p:nvSpPr>
          <p:spPr>
            <a:xfrm>
              <a:off x="4672553" y="932826"/>
              <a:ext cx="4474013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imes New Roman" panose="02020603050405020304" pitchFamily="18" charset="0"/>
                </a:rPr>
                <a:t>Proportional to </a:t>
              </a:r>
              <a:r>
                <a:rPr lang="en-US" altLang="ko-KR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imes New Roman" panose="02020603050405020304" pitchFamily="18" charset="0"/>
                </a:rPr>
                <a:t>intersection of non-zero inputs</a:t>
              </a:r>
              <a:endParaRPr lang="ko-KR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397352" y="5348306"/>
            <a:ext cx="2337498" cy="1040649"/>
            <a:chOff x="7335492" y="3974731"/>
            <a:chExt cx="1753124" cy="780487"/>
          </a:xfrm>
        </p:grpSpPr>
        <p:grpSp>
          <p:nvGrpSpPr>
            <p:cNvPr id="7" name="그룹 6"/>
            <p:cNvGrpSpPr/>
            <p:nvPr/>
          </p:nvGrpSpPr>
          <p:grpSpPr>
            <a:xfrm>
              <a:off x="7335492" y="3974731"/>
              <a:ext cx="1753124" cy="538116"/>
              <a:chOff x="7694264" y="3624921"/>
              <a:chExt cx="1753124" cy="53811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7694264" y="3624921"/>
                <a:ext cx="1595629" cy="315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ko-KR" sz="2133" b="1" i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K</a:t>
                </a:r>
                <a:r>
                  <a:rPr lang="en-US" altLang="ko-KR" sz="2133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: </a:t>
                </a:r>
                <a:r>
                  <a:rPr lang="en-US" altLang="ko-KR" sz="21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kernel weights</a:t>
                </a:r>
                <a:endParaRPr lang="ko-KR" altLang="en-US" sz="2133" dirty="0">
                  <a:solidFill>
                    <a:prstClr val="black"/>
                  </a:solidFill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694264" y="3847613"/>
                <a:ext cx="1753124" cy="315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ko-KR" sz="2133" b="1" i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A</a:t>
                </a:r>
                <a:r>
                  <a:rPr lang="en-US" altLang="ko-KR" sz="2133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:</a:t>
                </a:r>
                <a:r>
                  <a:rPr lang="en-US" altLang="ko-KR" sz="2133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133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input activations</a:t>
                </a:r>
                <a:endParaRPr lang="ko-KR" altLang="en-US" sz="2133" dirty="0">
                  <a:solidFill>
                    <a:prstClr val="black"/>
                  </a:solidFill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5" name="TextBox 424"/>
            <p:cNvSpPr txBox="1"/>
            <p:nvPr/>
          </p:nvSpPr>
          <p:spPr>
            <a:xfrm>
              <a:off x="7335492" y="4439795"/>
              <a:ext cx="137922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altLang="ko-KR" sz="2133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P</a:t>
              </a:r>
              <a:r>
                <a:rPr lang="en-US" altLang="ko-KR" sz="21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:</a:t>
              </a:r>
              <a:r>
                <a:rPr lang="en-US" altLang="ko-KR" sz="2133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2133" dirty="0">
                  <a:solidFill>
                    <a:prstClr val="black"/>
                  </a:solidFill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partial sums</a:t>
              </a:r>
              <a:endParaRPr lang="ko-KR" altLang="en-US" sz="2133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그룹 108"/>
          <p:cNvGrpSpPr/>
          <p:nvPr/>
        </p:nvGrpSpPr>
        <p:grpSpPr>
          <a:xfrm>
            <a:off x="8960814" y="3749500"/>
            <a:ext cx="1957301" cy="1200582"/>
            <a:chOff x="5510674" y="1385308"/>
            <a:chExt cx="1467976" cy="900437"/>
          </a:xfrm>
        </p:grpSpPr>
        <p:grpSp>
          <p:nvGrpSpPr>
            <p:cNvPr id="111" name="그룹 110"/>
            <p:cNvGrpSpPr/>
            <p:nvPr/>
          </p:nvGrpSpPr>
          <p:grpSpPr>
            <a:xfrm>
              <a:off x="5510674" y="1701537"/>
              <a:ext cx="1467976" cy="257998"/>
              <a:chOff x="4157209" y="1728462"/>
              <a:chExt cx="309229" cy="170515"/>
            </a:xfrm>
          </p:grpSpPr>
          <p:sp>
            <p:nvSpPr>
              <p:cNvPr id="121" name="직사각형 120"/>
              <p:cNvSpPr/>
              <p:nvPr/>
            </p:nvSpPr>
            <p:spPr>
              <a:xfrm>
                <a:off x="4157209" y="1771579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4157209" y="1771579"/>
                <a:ext cx="213574" cy="127398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/>
                  <p:cNvSpPr txBox="1"/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2" name="그룹 111"/>
            <p:cNvGrpSpPr/>
            <p:nvPr/>
          </p:nvGrpSpPr>
          <p:grpSpPr>
            <a:xfrm>
              <a:off x="5510674" y="2027747"/>
              <a:ext cx="1467976" cy="257998"/>
              <a:chOff x="4157209" y="1728462"/>
              <a:chExt cx="309229" cy="170515"/>
            </a:xfrm>
          </p:grpSpPr>
          <p:sp>
            <p:nvSpPr>
              <p:cNvPr id="118" name="직사각형 117"/>
              <p:cNvSpPr/>
              <p:nvPr/>
            </p:nvSpPr>
            <p:spPr>
              <a:xfrm>
                <a:off x="4157209" y="1771579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직사각형 118"/>
              <p:cNvSpPr/>
              <p:nvPr/>
            </p:nvSpPr>
            <p:spPr>
              <a:xfrm>
                <a:off x="4157209" y="1771579"/>
                <a:ext cx="166079" cy="127398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/>
                  <p:cNvSpPr txBox="1"/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3" name="그룹 112"/>
            <p:cNvGrpSpPr/>
            <p:nvPr/>
          </p:nvGrpSpPr>
          <p:grpSpPr>
            <a:xfrm>
              <a:off x="5510674" y="1385308"/>
              <a:ext cx="1467976" cy="257998"/>
              <a:chOff x="4157209" y="1728462"/>
              <a:chExt cx="309229" cy="170515"/>
            </a:xfrm>
          </p:grpSpPr>
          <p:sp>
            <p:nvSpPr>
              <p:cNvPr id="115" name="직사각형 114"/>
              <p:cNvSpPr/>
              <p:nvPr/>
            </p:nvSpPr>
            <p:spPr>
              <a:xfrm>
                <a:off x="4157209" y="1771579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4157209" y="1771579"/>
                <a:ext cx="213574" cy="12739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𝑻𝒐𝒕𝒂𝒍</m:t>
                          </m:r>
                          <m:r>
                            <a:rPr lang="en-US" altLang="ko-KR" sz="1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𝒕𝒊𝒎𝒆</m:t>
                          </m:r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7" name="TextBox 1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4286" r="-57143" b="-10714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10" name="TextBox 109"/>
          <p:cNvSpPr txBox="1"/>
          <p:nvPr/>
        </p:nvSpPr>
        <p:spPr>
          <a:xfrm>
            <a:off x="6741476" y="4121291"/>
            <a:ext cx="1770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Cambricon</a:t>
            </a:r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-X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125" name="그룹 124"/>
          <p:cNvGrpSpPr/>
          <p:nvPr/>
        </p:nvGrpSpPr>
        <p:grpSpPr>
          <a:xfrm>
            <a:off x="8960814" y="5347717"/>
            <a:ext cx="1957301" cy="1200582"/>
            <a:chOff x="5510674" y="1385308"/>
            <a:chExt cx="1467976" cy="900437"/>
          </a:xfrm>
        </p:grpSpPr>
        <p:grpSp>
          <p:nvGrpSpPr>
            <p:cNvPr id="127" name="그룹 126"/>
            <p:cNvGrpSpPr/>
            <p:nvPr/>
          </p:nvGrpSpPr>
          <p:grpSpPr>
            <a:xfrm>
              <a:off x="5510674" y="1701537"/>
              <a:ext cx="1467976" cy="257998"/>
              <a:chOff x="4157209" y="1728462"/>
              <a:chExt cx="309229" cy="170515"/>
            </a:xfrm>
          </p:grpSpPr>
          <p:sp>
            <p:nvSpPr>
              <p:cNvPr id="137" name="직사각형 136"/>
              <p:cNvSpPr/>
              <p:nvPr/>
            </p:nvSpPr>
            <p:spPr>
              <a:xfrm>
                <a:off x="4157209" y="1771579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직사각형 137"/>
              <p:cNvSpPr/>
              <p:nvPr/>
            </p:nvSpPr>
            <p:spPr>
              <a:xfrm>
                <a:off x="4157209" y="1771579"/>
                <a:ext cx="231600" cy="127398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/>
                  <p:cNvSpPr txBox="1"/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9" name="TextBox 1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8" name="그룹 127"/>
            <p:cNvGrpSpPr/>
            <p:nvPr/>
          </p:nvGrpSpPr>
          <p:grpSpPr>
            <a:xfrm>
              <a:off x="5510674" y="2027747"/>
              <a:ext cx="1467976" cy="257998"/>
              <a:chOff x="4157209" y="1728462"/>
              <a:chExt cx="309229" cy="170515"/>
            </a:xfrm>
          </p:grpSpPr>
          <p:sp>
            <p:nvSpPr>
              <p:cNvPr id="134" name="직사각형 133"/>
              <p:cNvSpPr/>
              <p:nvPr/>
            </p:nvSpPr>
            <p:spPr>
              <a:xfrm>
                <a:off x="4157209" y="1771579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직사각형 134"/>
              <p:cNvSpPr/>
              <p:nvPr/>
            </p:nvSpPr>
            <p:spPr>
              <a:xfrm>
                <a:off x="4157209" y="1771579"/>
                <a:ext cx="230405" cy="127398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6" name="TextBox 135"/>
                  <p:cNvSpPr txBox="1"/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6" name="TextBox 1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9" name="그룹 128"/>
            <p:cNvGrpSpPr/>
            <p:nvPr/>
          </p:nvGrpSpPr>
          <p:grpSpPr>
            <a:xfrm>
              <a:off x="5510674" y="1385308"/>
              <a:ext cx="1467976" cy="257998"/>
              <a:chOff x="4157209" y="1728462"/>
              <a:chExt cx="309229" cy="170515"/>
            </a:xfrm>
          </p:grpSpPr>
          <p:sp>
            <p:nvSpPr>
              <p:cNvPr id="131" name="직사각형 130"/>
              <p:cNvSpPr/>
              <p:nvPr/>
            </p:nvSpPr>
            <p:spPr>
              <a:xfrm>
                <a:off x="4157209" y="1771579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직사각형 131"/>
              <p:cNvSpPr/>
              <p:nvPr/>
            </p:nvSpPr>
            <p:spPr>
              <a:xfrm>
                <a:off x="4157209" y="1771579"/>
                <a:ext cx="231600" cy="12739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/>
                  <p:cNvSpPr txBox="1"/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𝑻𝒐𝒕𝒂𝒍</m:t>
                          </m:r>
                          <m:r>
                            <a:rPr lang="en-US" altLang="ko-KR" sz="1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𝒕𝒊𝒎𝒆</m:t>
                          </m:r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3" name="TextBox 1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8984" y="1728462"/>
                    <a:ext cx="81799" cy="16781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4286" r="-57143" b="-10714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26" name="TextBox 125"/>
          <p:cNvSpPr txBox="1"/>
          <p:nvPr/>
        </p:nvSpPr>
        <p:spPr>
          <a:xfrm>
            <a:off x="6984148" y="5728756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Cnvlutin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144" name="그룹 143"/>
          <p:cNvGrpSpPr/>
          <p:nvPr/>
        </p:nvGrpSpPr>
        <p:grpSpPr>
          <a:xfrm>
            <a:off x="1545956" y="2498641"/>
            <a:ext cx="1997657" cy="2746460"/>
            <a:chOff x="1159466" y="2798768"/>
            <a:chExt cx="1498243" cy="2059845"/>
          </a:xfrm>
        </p:grpSpPr>
        <p:grpSp>
          <p:nvGrpSpPr>
            <p:cNvPr id="145" name="그룹 144"/>
            <p:cNvGrpSpPr/>
            <p:nvPr/>
          </p:nvGrpSpPr>
          <p:grpSpPr>
            <a:xfrm>
              <a:off x="2331011" y="2798768"/>
              <a:ext cx="326698" cy="2059845"/>
              <a:chOff x="2224859" y="856939"/>
              <a:chExt cx="326698" cy="2059845"/>
            </a:xfrm>
          </p:grpSpPr>
          <p:cxnSp>
            <p:nvCxnSpPr>
              <p:cNvPr id="147" name="직선 화살표 연결선 146"/>
              <p:cNvCxnSpPr/>
              <p:nvPr/>
            </p:nvCxnSpPr>
            <p:spPr>
              <a:xfrm flipV="1">
                <a:off x="2224859" y="856939"/>
                <a:ext cx="303830" cy="952520"/>
              </a:xfrm>
              <a:prstGeom prst="straightConnector1">
                <a:avLst/>
              </a:prstGeom>
              <a:ln w="635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직선 화살표 연결선 147"/>
              <p:cNvCxnSpPr/>
              <p:nvPr/>
            </p:nvCxnSpPr>
            <p:spPr>
              <a:xfrm>
                <a:off x="2235830" y="1975786"/>
                <a:ext cx="315727" cy="940998"/>
              </a:xfrm>
              <a:prstGeom prst="straightConnector1">
                <a:avLst/>
              </a:prstGeom>
              <a:ln w="635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6" name="TextBox 145"/>
            <p:cNvSpPr txBox="1"/>
            <p:nvPr/>
          </p:nvSpPr>
          <p:spPr>
            <a:xfrm>
              <a:off x="1159466" y="2890258"/>
              <a:ext cx="1038169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imes New Roman" panose="02020603050405020304" pitchFamily="18" charset="0"/>
                </a:rPr>
                <a:t>Broadcast</a:t>
              </a:r>
              <a:endParaRPr lang="ko-KR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165" name="TextBox 164"/>
          <p:cNvSpPr txBox="1"/>
          <p:nvPr/>
        </p:nvSpPr>
        <p:spPr>
          <a:xfrm>
            <a:off x="6233219" y="2421007"/>
            <a:ext cx="2917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Proposed Architecture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8435138" y="2419013"/>
            <a:ext cx="3756862" cy="2704209"/>
            <a:chOff x="6326354" y="1614234"/>
            <a:chExt cx="2817647" cy="2028157"/>
          </a:xfrm>
        </p:grpSpPr>
        <p:sp>
          <p:nvSpPr>
            <p:cNvPr id="14" name="타원 13"/>
            <p:cNvSpPr/>
            <p:nvPr/>
          </p:nvSpPr>
          <p:spPr>
            <a:xfrm>
              <a:off x="6952948" y="1614234"/>
              <a:ext cx="679776" cy="72105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67" name="타원 166"/>
            <p:cNvSpPr/>
            <p:nvPr/>
          </p:nvSpPr>
          <p:spPr>
            <a:xfrm>
              <a:off x="7227550" y="2921338"/>
              <a:ext cx="679776" cy="72105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326354" y="2296743"/>
              <a:ext cx="2817647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ahoma" panose="020B0604030504040204" pitchFamily="34" charset="0"/>
                  <a:cs typeface="Times New Roman" panose="02020603050405020304" pitchFamily="18" charset="0"/>
                </a:rPr>
                <a:t>Zero-induced load imbalance</a:t>
              </a:r>
              <a:endParaRPr lang="ko-KR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그룹 92"/>
          <p:cNvGrpSpPr/>
          <p:nvPr/>
        </p:nvGrpSpPr>
        <p:grpSpPr>
          <a:xfrm>
            <a:off x="918644" y="3676541"/>
            <a:ext cx="1957301" cy="338554"/>
            <a:chOff x="4157209" y="1731345"/>
            <a:chExt cx="309229" cy="167817"/>
          </a:xfrm>
        </p:grpSpPr>
        <p:sp>
          <p:nvSpPr>
            <p:cNvPr id="94" name="직사각형 93"/>
            <p:cNvSpPr/>
            <p:nvPr/>
          </p:nvSpPr>
          <p:spPr>
            <a:xfrm>
              <a:off x="4157209" y="1771579"/>
              <a:ext cx="309229" cy="1273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4201447" y="1771579"/>
              <a:ext cx="220975" cy="127398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4286898" y="1731345"/>
                  <a:ext cx="81799" cy="167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1" i="1">
                                <a:latin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>
                                <a:latin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ko-KR" sz="1600" b="1" i="1">
                                <a:latin typeface="Cambria Math" panose="02040503050406030204" pitchFamily="18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ko-KR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6898" y="1731345"/>
                  <a:ext cx="81799" cy="16781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그룹 96"/>
          <p:cNvGrpSpPr/>
          <p:nvPr/>
        </p:nvGrpSpPr>
        <p:grpSpPr>
          <a:xfrm>
            <a:off x="3846230" y="1637920"/>
            <a:ext cx="1960421" cy="338555"/>
            <a:chOff x="4157056" y="1740841"/>
            <a:chExt cx="309722" cy="167817"/>
          </a:xfrm>
        </p:grpSpPr>
        <p:sp>
          <p:nvSpPr>
            <p:cNvPr id="98" name="직사각형 97"/>
            <p:cNvSpPr/>
            <p:nvPr/>
          </p:nvSpPr>
          <p:spPr>
            <a:xfrm>
              <a:off x="4157209" y="1771579"/>
              <a:ext cx="309229" cy="1273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4157056" y="1771363"/>
              <a:ext cx="106503" cy="127398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4360275" y="1771363"/>
              <a:ext cx="106503" cy="127398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4279367" y="1740841"/>
                  <a:ext cx="81799" cy="167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1" i="1">
                                <a:latin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>
                                <a:latin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ko-KR" sz="1600" b="1" i="1">
                                <a:latin typeface="Cambria Math" panose="02040503050406030204" pitchFamily="18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ko-KR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9367" y="1740841"/>
                  <a:ext cx="81799" cy="16781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그룹 101"/>
          <p:cNvGrpSpPr/>
          <p:nvPr/>
        </p:nvGrpSpPr>
        <p:grpSpPr>
          <a:xfrm>
            <a:off x="3846230" y="4153487"/>
            <a:ext cx="1957301" cy="338555"/>
            <a:chOff x="4157209" y="1740841"/>
            <a:chExt cx="309229" cy="167817"/>
          </a:xfrm>
        </p:grpSpPr>
        <p:sp>
          <p:nvSpPr>
            <p:cNvPr id="103" name="직사각형 102"/>
            <p:cNvSpPr/>
            <p:nvPr/>
          </p:nvSpPr>
          <p:spPr>
            <a:xfrm>
              <a:off x="4157209" y="1771579"/>
              <a:ext cx="309229" cy="1273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4157220" y="1771363"/>
              <a:ext cx="73521" cy="127398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직사각형 104"/>
            <p:cNvSpPr/>
            <p:nvPr/>
          </p:nvSpPr>
          <p:spPr>
            <a:xfrm>
              <a:off x="4398312" y="1772024"/>
              <a:ext cx="67523" cy="127398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4337544" y="1772024"/>
              <a:ext cx="27743" cy="127398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4279367" y="1740841"/>
                  <a:ext cx="81799" cy="167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1" i="1">
                                <a:latin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>
                                <a:latin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ko-KR" sz="1600" b="1" i="1">
                                <a:latin typeface="Cambria Math" panose="02040503050406030204" pitchFamily="18" charset="0"/>
                                <a:cs typeface="Tahoma" panose="020B0604030504040204" pitchFamily="34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ko-KR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9367" y="1740841"/>
                  <a:ext cx="81799" cy="16781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그룹 10"/>
          <p:cNvGrpSpPr/>
          <p:nvPr/>
        </p:nvGrpSpPr>
        <p:grpSpPr>
          <a:xfrm>
            <a:off x="3837313" y="1907153"/>
            <a:ext cx="1966771" cy="4189487"/>
            <a:chOff x="2877985" y="1230339"/>
            <a:chExt cx="1475078" cy="3142115"/>
          </a:xfrm>
        </p:grpSpPr>
        <p:sp>
          <p:nvSpPr>
            <p:cNvPr id="157" name="TextBox 156"/>
            <p:cNvSpPr txBox="1"/>
            <p:nvPr/>
          </p:nvSpPr>
          <p:spPr>
            <a:xfrm>
              <a:off x="3540692" y="3117757"/>
              <a:ext cx="25391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*</a:t>
              </a:r>
              <a:endParaRPr lang="ko-K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540692" y="1230339"/>
              <a:ext cx="25391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*</a:t>
              </a:r>
              <a:endParaRPr lang="ko-K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3" name="그룹 162"/>
            <p:cNvGrpSpPr/>
            <p:nvPr/>
          </p:nvGrpSpPr>
          <p:grpSpPr>
            <a:xfrm>
              <a:off x="2877985" y="1421950"/>
              <a:ext cx="1475078" cy="2950504"/>
              <a:chOff x="4155713" y="1746974"/>
              <a:chExt cx="310725" cy="1950038"/>
            </a:xfrm>
          </p:grpSpPr>
          <p:sp>
            <p:nvSpPr>
              <p:cNvPr id="164" name="직사각형 163"/>
              <p:cNvSpPr/>
              <p:nvPr/>
            </p:nvSpPr>
            <p:spPr>
              <a:xfrm>
                <a:off x="4157209" y="1787208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직사각형 165"/>
              <p:cNvSpPr/>
              <p:nvPr/>
            </p:nvSpPr>
            <p:spPr>
              <a:xfrm>
                <a:off x="4201447" y="1787207"/>
                <a:ext cx="220975" cy="127398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9" name="TextBox 168"/>
                  <p:cNvSpPr txBox="1"/>
                  <p:nvPr/>
                </p:nvSpPr>
                <p:spPr>
                  <a:xfrm>
                    <a:off x="4286898" y="1746974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9" name="TextBox 16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6898" y="1746974"/>
                    <a:ext cx="81799" cy="16781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2" name="직사각형 141"/>
              <p:cNvSpPr/>
              <p:nvPr/>
            </p:nvSpPr>
            <p:spPr>
              <a:xfrm>
                <a:off x="4157122" y="2393100"/>
                <a:ext cx="309229" cy="637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직사각형 142"/>
              <p:cNvSpPr/>
              <p:nvPr/>
            </p:nvSpPr>
            <p:spPr>
              <a:xfrm>
                <a:off x="4201360" y="2393100"/>
                <a:ext cx="220975" cy="63700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직사각형 155"/>
              <p:cNvSpPr/>
              <p:nvPr/>
            </p:nvSpPr>
            <p:spPr>
              <a:xfrm>
                <a:off x="4155713" y="3633312"/>
                <a:ext cx="309229" cy="637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직사각형 158"/>
              <p:cNvSpPr/>
              <p:nvPr/>
            </p:nvSpPr>
            <p:spPr>
              <a:xfrm>
                <a:off x="4199951" y="3633312"/>
                <a:ext cx="220975" cy="63700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0" name="그룹 169"/>
            <p:cNvGrpSpPr/>
            <p:nvPr/>
          </p:nvGrpSpPr>
          <p:grpSpPr>
            <a:xfrm>
              <a:off x="2884672" y="3302629"/>
              <a:ext cx="1467976" cy="253916"/>
              <a:chOff x="4157209" y="2366103"/>
              <a:chExt cx="309229" cy="167817"/>
            </a:xfrm>
          </p:grpSpPr>
          <p:sp>
            <p:nvSpPr>
              <p:cNvPr id="171" name="직사각형 170"/>
              <p:cNvSpPr/>
              <p:nvPr/>
            </p:nvSpPr>
            <p:spPr>
              <a:xfrm>
                <a:off x="4157209" y="2406337"/>
                <a:ext cx="309229" cy="1273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직사각형 171"/>
              <p:cNvSpPr/>
              <p:nvPr/>
            </p:nvSpPr>
            <p:spPr>
              <a:xfrm>
                <a:off x="4201447" y="2406337"/>
                <a:ext cx="220975" cy="127398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3" name="TextBox 172"/>
                  <p:cNvSpPr txBox="1"/>
                  <p:nvPr/>
                </p:nvSpPr>
                <p:spPr>
                  <a:xfrm>
                    <a:off x="4286898" y="2366103"/>
                    <a:ext cx="81799" cy="167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ko-KR" sz="1600" b="1" i="1">
                                  <a:latin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73" name="TextBox 1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6898" y="2366103"/>
                    <a:ext cx="81799" cy="16781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그룹 16"/>
          <p:cNvGrpSpPr/>
          <p:nvPr/>
        </p:nvGrpSpPr>
        <p:grpSpPr>
          <a:xfrm>
            <a:off x="4126388" y="1677653"/>
            <a:ext cx="1435733" cy="3342593"/>
            <a:chOff x="3067604" y="1066817"/>
            <a:chExt cx="1076800" cy="2506945"/>
          </a:xfrm>
        </p:grpSpPr>
        <p:sp>
          <p:nvSpPr>
            <p:cNvPr id="174" name="직사각형 173"/>
            <p:cNvSpPr/>
            <p:nvPr/>
          </p:nvSpPr>
          <p:spPr>
            <a:xfrm>
              <a:off x="3085965" y="1066817"/>
              <a:ext cx="304058" cy="599891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75" name="직사각형 174"/>
            <p:cNvSpPr/>
            <p:nvPr/>
          </p:nvSpPr>
          <p:spPr>
            <a:xfrm>
              <a:off x="3840346" y="1082667"/>
              <a:ext cx="304058" cy="599891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76" name="직사각형 175"/>
            <p:cNvSpPr/>
            <p:nvPr/>
          </p:nvSpPr>
          <p:spPr>
            <a:xfrm>
              <a:off x="3067604" y="2973871"/>
              <a:ext cx="142828" cy="599891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3706214" y="2973871"/>
              <a:ext cx="142828" cy="599891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78" name="직사각형 177"/>
            <p:cNvSpPr/>
            <p:nvPr/>
          </p:nvSpPr>
          <p:spPr>
            <a:xfrm>
              <a:off x="3988408" y="2973871"/>
              <a:ext cx="134392" cy="599891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4078979" y="2821459"/>
            <a:ext cx="1615379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Zero bit-vectors</a:t>
            </a:r>
            <a:endParaRPr lang="ko-KR" altLang="en-US" sz="14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114" name="그룹 113"/>
          <p:cNvGrpSpPr/>
          <p:nvPr/>
        </p:nvGrpSpPr>
        <p:grpSpPr>
          <a:xfrm>
            <a:off x="3846230" y="3232283"/>
            <a:ext cx="1960421" cy="131231"/>
            <a:chOff x="4157056" y="1771363"/>
            <a:chExt cx="309722" cy="127614"/>
          </a:xfrm>
        </p:grpSpPr>
        <p:sp>
          <p:nvSpPr>
            <p:cNvPr id="124" name="직사각형 123"/>
            <p:cNvSpPr/>
            <p:nvPr/>
          </p:nvSpPr>
          <p:spPr>
            <a:xfrm>
              <a:off x="4157209" y="1771579"/>
              <a:ext cx="309229" cy="1273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4157056" y="1771363"/>
              <a:ext cx="106503" cy="127398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4360275" y="1771363"/>
              <a:ext cx="106503" cy="127398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4119023" y="5347723"/>
            <a:ext cx="1615379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Zero bit-vectors</a:t>
            </a:r>
            <a:endParaRPr lang="ko-KR" altLang="en-US" sz="14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150" name="그룹 149"/>
          <p:cNvGrpSpPr/>
          <p:nvPr/>
        </p:nvGrpSpPr>
        <p:grpSpPr>
          <a:xfrm>
            <a:off x="3841130" y="5722481"/>
            <a:ext cx="1957301" cy="128945"/>
            <a:chOff x="4157209" y="1771363"/>
            <a:chExt cx="309229" cy="128059"/>
          </a:xfrm>
        </p:grpSpPr>
        <p:sp>
          <p:nvSpPr>
            <p:cNvPr id="151" name="직사각형 150"/>
            <p:cNvSpPr/>
            <p:nvPr/>
          </p:nvSpPr>
          <p:spPr>
            <a:xfrm>
              <a:off x="4157209" y="1771579"/>
              <a:ext cx="309229" cy="1273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4157220" y="1771363"/>
              <a:ext cx="73521" cy="127398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직사각형 152"/>
            <p:cNvSpPr/>
            <p:nvPr/>
          </p:nvSpPr>
          <p:spPr>
            <a:xfrm>
              <a:off x="4398312" y="1772024"/>
              <a:ext cx="67523" cy="127398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직사각형 153"/>
            <p:cNvSpPr/>
            <p:nvPr/>
          </p:nvSpPr>
          <p:spPr>
            <a:xfrm>
              <a:off x="4337544" y="1772024"/>
              <a:ext cx="27743" cy="127398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1" name="제목 1">
            <a:extLst>
              <a:ext uri="{FF2B5EF4-FFF2-40B4-BE49-F238E27FC236}">
                <a16:creationId xmlns:a16="http://schemas.microsoft.com/office/drawing/2014/main" id="{C27F56B8-250F-0949-ADC6-589A81C9F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b="0" dirty="0"/>
              <a:t>Skipping Zero Values in Both Weight and Act</a:t>
            </a:r>
            <a:endParaRPr lang="ko-KR" altLang="en-US" b="0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CDB4CA9-7C16-7A48-B91C-B8634831A16E}"/>
              </a:ext>
            </a:extLst>
          </p:cNvPr>
          <p:cNvSpPr txBox="1"/>
          <p:nvPr/>
        </p:nvSpPr>
        <p:spPr>
          <a:xfrm>
            <a:off x="10752182" y="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</a:rPr>
              <a:t>[Kim, D&amp;T18]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C3E56C0F-E147-AD48-86AF-6635681AD6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706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81"/>
    </mc:Choice>
    <mc:Fallback>
      <p:transition spd="slow" advTm="4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0" grpId="0"/>
      <p:bldP spid="126" grpId="0"/>
      <p:bldP spid="1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/>
          <p:cNvGrpSpPr/>
          <p:nvPr/>
        </p:nvGrpSpPr>
        <p:grpSpPr>
          <a:xfrm>
            <a:off x="1062560" y="1467816"/>
            <a:ext cx="10168483" cy="3623620"/>
            <a:chOff x="796920" y="829464"/>
            <a:chExt cx="7626362" cy="2717715"/>
          </a:xfrm>
        </p:grpSpPr>
        <p:grpSp>
          <p:nvGrpSpPr>
            <p:cNvPr id="8" name="그룹 7"/>
            <p:cNvGrpSpPr/>
            <p:nvPr/>
          </p:nvGrpSpPr>
          <p:grpSpPr>
            <a:xfrm>
              <a:off x="796920" y="829464"/>
              <a:ext cx="7626362" cy="2717715"/>
              <a:chOff x="451400" y="2587104"/>
              <a:chExt cx="3960000" cy="1314000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451400" y="2587104"/>
                <a:ext cx="3960000" cy="131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060" tIns="49531" rIns="99060" bIns="495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951"/>
              </a:p>
            </p:txBody>
          </p:sp>
          <p:graphicFrame>
            <p:nvGraphicFramePr>
              <p:cNvPr id="10" name="차트 9"/>
              <p:cNvGraphicFramePr>
                <a:graphicFrameLocks/>
              </p:cNvGraphicFramePr>
              <p:nvPr/>
            </p:nvGraphicFramePr>
            <p:xfrm>
              <a:off x="631400" y="2587104"/>
              <a:ext cx="3600000" cy="1314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sp>
          <p:nvSpPr>
            <p:cNvPr id="34" name="TextBox 33"/>
            <p:cNvSpPr txBox="1"/>
            <p:nvPr/>
          </p:nvSpPr>
          <p:spPr>
            <a:xfrm>
              <a:off x="2914650" y="3195990"/>
              <a:ext cx="850233" cy="2847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867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AlexNet</a:t>
              </a:r>
              <a:endParaRPr lang="ko-KR" altLang="en-US" sz="1867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CF6A-13F7-418C-BBFC-95033FFCD5F1}" type="slidenum">
              <a:rPr lang="en-US" noProof="1" smtClean="0"/>
              <a:pPr/>
              <a:t>7</a:t>
            </a:fld>
            <a:endParaRPr lang="en-US" noProof="1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48666" y="5231891"/>
            <a:ext cx="11294669" cy="141072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4x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ko-KR" dirty="0">
                <a:cs typeface="Times New Roman" panose="02020603050405020304" pitchFamily="18" charset="0"/>
              </a:rPr>
              <a:t>(</a:t>
            </a:r>
            <a:r>
              <a:rPr lang="en-US" altLang="ko-KR" dirty="0" err="1">
                <a:cs typeface="Times New Roman" panose="02020603050405020304" pitchFamily="18" charset="0"/>
              </a:rPr>
              <a:t>AlexNet</a:t>
            </a:r>
            <a:r>
              <a:rPr lang="en-US" altLang="ko-KR" dirty="0">
                <a:cs typeface="Times New Roman" panose="02020603050405020304" pitchFamily="18" charset="0"/>
              </a:rPr>
              <a:t>) and </a:t>
            </a:r>
            <a:r>
              <a:rPr lang="en-US" altLang="ko-K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5.2x</a:t>
            </a:r>
            <a:r>
              <a:rPr lang="en-US" altLang="ko-KR" dirty="0">
                <a:cs typeface="Times New Roman" panose="02020603050405020304" pitchFamily="18" charset="0"/>
              </a:rPr>
              <a:t> (VGG-16) speed up </a:t>
            </a:r>
            <a:r>
              <a:rPr lang="en-US" altLang="ko-K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w.r.t. </a:t>
            </a:r>
            <a:r>
              <a:rPr lang="en-US" altLang="ko-K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Eyeriss</a:t>
            </a:r>
            <a:endParaRPr lang="en-US" altLang="ko-KR" dirty="0">
              <a:cs typeface="Times New Roman" panose="02020603050405020304" pitchFamily="18" charset="0"/>
            </a:endParaRPr>
          </a:p>
          <a:p>
            <a:r>
              <a:rPr lang="en-US" altLang="ko-K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1.8x</a:t>
            </a:r>
            <a:r>
              <a:rPr lang="en-US" altLang="ko-KR" dirty="0">
                <a:cs typeface="Times New Roman" panose="02020603050405020304" pitchFamily="18" charset="0"/>
              </a:rPr>
              <a:t> (</a:t>
            </a:r>
            <a:r>
              <a:rPr lang="en-US" altLang="ko-KR" dirty="0" err="1">
                <a:cs typeface="Times New Roman" panose="02020603050405020304" pitchFamily="18" charset="0"/>
              </a:rPr>
              <a:t>AlexNet</a:t>
            </a:r>
            <a:r>
              <a:rPr lang="en-US" altLang="ko-KR" dirty="0">
                <a:cs typeface="Times New Roman" panose="02020603050405020304" pitchFamily="18" charset="0"/>
              </a:rPr>
              <a:t>) and </a:t>
            </a:r>
            <a:r>
              <a:rPr lang="en-US" altLang="ko-K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2.1x</a:t>
            </a:r>
            <a:r>
              <a:rPr lang="en-US" altLang="ko-KR" dirty="0">
                <a:cs typeface="Times New Roman" panose="02020603050405020304" pitchFamily="18" charset="0"/>
              </a:rPr>
              <a:t> (VGG-16) speed up </a:t>
            </a:r>
            <a:r>
              <a:rPr lang="en-US" altLang="ko-K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w.r.t. AZ (</a:t>
            </a:r>
            <a:r>
              <a:rPr lang="en-US" altLang="ko-K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Cnvlutin</a:t>
            </a:r>
            <a:r>
              <a:rPr lang="en-US" altLang="ko-K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)</a:t>
            </a:r>
            <a:endParaRPr lang="en-US" altLang="ko-KR" dirty="0">
              <a:cs typeface="Times New Roman" panose="02020603050405020304" pitchFamily="18" charset="0"/>
            </a:endParaRPr>
          </a:p>
          <a:p>
            <a:r>
              <a:rPr lang="en-US" altLang="ko-K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19.6%</a:t>
            </a:r>
            <a:r>
              <a:rPr lang="en-US" altLang="ko-KR" dirty="0">
                <a:cs typeface="Times New Roman" panose="02020603050405020304" pitchFamily="18" charset="0"/>
              </a:rPr>
              <a:t> (</a:t>
            </a:r>
            <a:r>
              <a:rPr lang="en-US" altLang="ko-KR" dirty="0" err="1">
                <a:cs typeface="Times New Roman" panose="02020603050405020304" pitchFamily="18" charset="0"/>
              </a:rPr>
              <a:t>AlexNet</a:t>
            </a:r>
            <a:r>
              <a:rPr lang="en-US" altLang="ko-KR" dirty="0">
                <a:cs typeface="Times New Roman" panose="02020603050405020304" pitchFamily="18" charset="0"/>
              </a:rPr>
              <a:t>) and </a:t>
            </a:r>
            <a:r>
              <a:rPr lang="en-US" altLang="ko-K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25.8% </a:t>
            </a:r>
            <a:r>
              <a:rPr lang="en-US" altLang="ko-KR" dirty="0">
                <a:cs typeface="Times New Roman" panose="02020603050405020304" pitchFamily="18" charset="0"/>
              </a:rPr>
              <a:t>(VGG-16) speed up </a:t>
            </a:r>
            <a:r>
              <a:rPr lang="en-US" altLang="ko-K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w.r.t. WAZ</a:t>
            </a:r>
            <a:endParaRPr lang="en-US" altLang="ko-KR" dirty="0">
              <a:cs typeface="Times New Roman" panose="02020603050405020304" pitchFamily="18" charset="0"/>
            </a:endParaRPr>
          </a:p>
          <a:p>
            <a:endParaRPr lang="en-US" altLang="ko-KR" dirty="0"/>
          </a:p>
        </p:txBody>
      </p:sp>
      <p:sp>
        <p:nvSpPr>
          <p:cNvPr id="11" name="직사각형 10"/>
          <p:cNvSpPr/>
          <p:nvPr/>
        </p:nvSpPr>
        <p:spPr>
          <a:xfrm>
            <a:off x="5276760" y="2582298"/>
            <a:ext cx="928096" cy="1982445"/>
          </a:xfrm>
          <a:prstGeom prst="rect">
            <a:avLst/>
          </a:prstGeom>
          <a:noFill/>
          <a:ln w="50800" cap="sq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직사각형 11"/>
          <p:cNvSpPr/>
          <p:nvPr/>
        </p:nvSpPr>
        <p:spPr>
          <a:xfrm>
            <a:off x="9350440" y="1986464"/>
            <a:ext cx="928096" cy="2636720"/>
          </a:xfrm>
          <a:prstGeom prst="rect">
            <a:avLst/>
          </a:prstGeom>
          <a:noFill/>
          <a:ln w="50800" cap="sq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6" name="TextBox 35"/>
          <p:cNvSpPr txBox="1"/>
          <p:nvPr/>
        </p:nvSpPr>
        <p:spPr>
          <a:xfrm>
            <a:off x="5966330" y="2162224"/>
            <a:ext cx="45236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67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4x</a:t>
            </a:r>
            <a:endParaRPr lang="ko-KR" altLang="en-US" sz="1867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40010" y="1541428"/>
            <a:ext cx="6543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67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5.2x</a:t>
            </a:r>
            <a:endParaRPr lang="ko-KR" altLang="en-US" sz="1867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anose="020B0604030504040204" pitchFamily="34" charset="0"/>
            </a:endParaRPr>
          </a:p>
        </p:txBody>
      </p:sp>
      <p:sp>
        <p:nvSpPr>
          <p:cNvPr id="42" name="제목 1">
            <a:extLst>
              <a:ext uri="{FF2B5EF4-FFF2-40B4-BE49-F238E27FC236}">
                <a16:creationId xmlns:a16="http://schemas.microsoft.com/office/drawing/2014/main" id="{9E13F1D8-E673-A246-A477-C5AFF7CFC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b="0" dirty="0"/>
              <a:t>4X~5X Speedup in </a:t>
            </a:r>
            <a:r>
              <a:rPr lang="en-US" altLang="ko-KR" b="0" dirty="0" err="1"/>
              <a:t>AlexNet</a:t>
            </a:r>
            <a:r>
              <a:rPr lang="en-US" altLang="ko-KR" b="0" dirty="0"/>
              <a:t> and VGG-16</a:t>
            </a:r>
            <a:endParaRPr lang="ko-KR" altLang="en-US" b="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5CCC2C-808F-4A47-99A3-33F6A395602B}"/>
              </a:ext>
            </a:extLst>
          </p:cNvPr>
          <p:cNvSpPr txBox="1"/>
          <p:nvPr/>
        </p:nvSpPr>
        <p:spPr>
          <a:xfrm>
            <a:off x="10752182" y="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</a:rPr>
              <a:t>[Kim, D&amp;T18]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30E8899F-AA39-B64F-B291-32CB2E02F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6"/>
    </mc:Choice>
    <mc:Fallback>
      <p:transition spd="slow" advTm="1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06067" cy="1325563"/>
          </a:xfrm>
        </p:spPr>
        <p:txBody>
          <a:bodyPr>
            <a:normAutofit/>
          </a:bodyPr>
          <a:lstStyle/>
          <a:p>
            <a:r>
              <a:rPr kumimoji="1" lang="en-US" altLang="ko-KR" dirty="0">
                <a:cs typeface="Calibri" panose="020F0502020204030204" pitchFamily="34" charset="0"/>
              </a:rPr>
              <a:t>Outlier-aware Quantization (</a:t>
            </a:r>
            <a:r>
              <a:rPr kumimoji="1" lang="en-US" altLang="ko-KR" dirty="0" err="1">
                <a:cs typeface="Calibri" panose="020F0502020204030204" pitchFamily="34" charset="0"/>
              </a:rPr>
              <a:t>OLQuant</a:t>
            </a:r>
            <a:r>
              <a:rPr kumimoji="1" lang="en-US" altLang="ko-KR" dirty="0">
                <a:cs typeface="Calibri" panose="020F0502020204030204" pitchFamily="34" charset="0"/>
              </a:rPr>
              <a:t>)</a:t>
            </a:r>
            <a:endParaRPr kumimoji="1" lang="ko-KR" altLang="en-US" dirty="0">
              <a:cs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121086" cy="4911350"/>
          </a:xfrm>
        </p:spPr>
        <p:txBody>
          <a:bodyPr>
            <a:normAutofit lnSpcReduction="10000"/>
          </a:bodyPr>
          <a:lstStyle/>
          <a:p>
            <a:r>
              <a:rPr kumimoji="1" lang="en-US" altLang="ko-KR" dirty="0"/>
              <a:t>Observation</a:t>
            </a:r>
          </a:p>
          <a:p>
            <a:pPr lvl="1"/>
            <a:r>
              <a:rPr kumimoji="1" lang="en-US" altLang="ko-KR" dirty="0"/>
              <a:t>Reduced precision suffers from quantization error mainly due to outliers</a:t>
            </a:r>
          </a:p>
          <a:p>
            <a:r>
              <a:rPr kumimoji="1" lang="en-US" altLang="ko-KR" dirty="0"/>
              <a:t>Proposed idea</a:t>
            </a:r>
          </a:p>
          <a:p>
            <a:pPr lvl="1"/>
            <a:r>
              <a:rPr kumimoji="1" lang="en-US" altLang="ko-KR" dirty="0"/>
              <a:t>Handle outliers (e.g., 1~3% of total data) separately from the other data</a:t>
            </a:r>
          </a:p>
          <a:p>
            <a:r>
              <a:rPr kumimoji="1" lang="en-US" altLang="ko-KR" dirty="0"/>
              <a:t>Smaller quantization error for all the data</a:t>
            </a:r>
          </a:p>
          <a:p>
            <a:pPr lvl="1"/>
            <a:r>
              <a:rPr kumimoji="1" lang="en-US" altLang="ko-KR" dirty="0"/>
              <a:t>Outlier </a:t>
            </a:r>
            <a:r>
              <a:rPr kumimoji="1" lang="en-US" altLang="ko-KR" dirty="0">
                <a:sym typeface="Wingdings"/>
              </a:rPr>
              <a:t> high precision, e.g., 16 bits, at no quantization error</a:t>
            </a:r>
            <a:endParaRPr kumimoji="1" lang="en-US" altLang="ko-KR" dirty="0"/>
          </a:p>
          <a:p>
            <a:pPr lvl="1"/>
            <a:r>
              <a:rPr kumimoji="1" lang="en-US" altLang="ko-KR" dirty="0"/>
              <a:t>Majority of data </a:t>
            </a:r>
            <a:r>
              <a:rPr kumimoji="1" lang="en-US" altLang="ko-KR" dirty="0">
                <a:sym typeface="Wingdings"/>
              </a:rPr>
              <a:t> reduced precision with narrower region, i.e., smaller quantization error</a:t>
            </a:r>
            <a:endParaRPr kumimoji="1"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977" y="184287"/>
            <a:ext cx="4653761" cy="6187184"/>
          </a:xfrm>
          <a:prstGeom prst="rect">
            <a:avLst/>
          </a:prstGeom>
        </p:spPr>
      </p:pic>
      <p:sp>
        <p:nvSpPr>
          <p:cNvPr id="6" name="텍스트 상자 5"/>
          <p:cNvSpPr txBox="1"/>
          <p:nvPr/>
        </p:nvSpPr>
        <p:spPr>
          <a:xfrm>
            <a:off x="7875767" y="6371471"/>
            <a:ext cx="3146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latin typeface="Calibri" charset="0"/>
                <a:ea typeface="Calibri" charset="0"/>
                <a:cs typeface="Calibri" charset="0"/>
              </a:rPr>
              <a:t>Weights in 2</a:t>
            </a:r>
            <a:r>
              <a:rPr kumimoji="1" lang="en-US" altLang="ko-KR" baseline="30000" dirty="0">
                <a:latin typeface="Calibri" charset="0"/>
                <a:ea typeface="Calibri" charset="0"/>
                <a:cs typeface="Calibri" charset="0"/>
              </a:rPr>
              <a:t>nd</a:t>
            </a:r>
            <a:r>
              <a:rPr kumimoji="1" lang="en-US" altLang="ko-KR" dirty="0">
                <a:latin typeface="Calibri" charset="0"/>
                <a:ea typeface="Calibri" charset="0"/>
                <a:cs typeface="Calibri" charset="0"/>
              </a:rPr>
              <a:t> CONV of </a:t>
            </a:r>
            <a:r>
              <a:rPr kumimoji="1" lang="en-US" altLang="ko-KR" dirty="0" err="1">
                <a:latin typeface="Calibri" charset="0"/>
                <a:ea typeface="Calibri" charset="0"/>
                <a:cs typeface="Calibri" charset="0"/>
              </a:rPr>
              <a:t>AlexNet</a:t>
            </a:r>
            <a:endParaRPr kumimoji="1" lang="ko-KR" alt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BE9CC4CF-BD1C-CD4B-9AA0-5DC49AAF7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79"/>
    </mc:Choice>
    <mc:Fallback>
      <p:transition spd="slow" advTm="4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cs typeface="Calibri" panose="020F0502020204030204" pitchFamily="34" charset="0"/>
              </a:rPr>
              <a:t>Feasibility Test: </a:t>
            </a:r>
            <a:r>
              <a:rPr kumimoji="1" lang="en-US" altLang="ko-KR" dirty="0" err="1">
                <a:cs typeface="Calibri" panose="020F0502020204030204" pitchFamily="34" charset="0"/>
              </a:rPr>
              <a:t>AlexNet</a:t>
            </a:r>
            <a:endParaRPr kumimoji="1" lang="ko-KR" altLang="en-US" dirty="0">
              <a:cs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121086" cy="4911350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4-bit quantization with outliers of 0.5% already gives good accuracy</a:t>
            </a:r>
          </a:p>
          <a:p>
            <a:r>
              <a:rPr kumimoji="1" lang="en-US" altLang="ko-KR" dirty="0"/>
              <a:t>Outliers of 3.5% lose only &lt;1% accuracy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52" y="3460041"/>
            <a:ext cx="6494930" cy="32769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977" y="184287"/>
            <a:ext cx="4653761" cy="6187184"/>
          </a:xfrm>
          <a:prstGeom prst="rect">
            <a:avLst/>
          </a:prstGeom>
        </p:spPr>
      </p:pic>
      <p:sp>
        <p:nvSpPr>
          <p:cNvPr id="7" name="텍스트 상자 6"/>
          <p:cNvSpPr txBox="1"/>
          <p:nvPr/>
        </p:nvSpPr>
        <p:spPr>
          <a:xfrm>
            <a:off x="7875767" y="6371471"/>
            <a:ext cx="3146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latin typeface="Calibri" charset="0"/>
                <a:ea typeface="Calibri" charset="0"/>
                <a:cs typeface="Calibri" charset="0"/>
              </a:rPr>
              <a:t>Weights in 2</a:t>
            </a:r>
            <a:r>
              <a:rPr kumimoji="1" lang="en-US" altLang="ko-KR" baseline="30000" dirty="0">
                <a:latin typeface="Calibri" charset="0"/>
                <a:ea typeface="Calibri" charset="0"/>
                <a:cs typeface="Calibri" charset="0"/>
              </a:rPr>
              <a:t>nd</a:t>
            </a:r>
            <a:r>
              <a:rPr kumimoji="1" lang="en-US" altLang="ko-KR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1" lang="en-US" altLang="ko-KR">
                <a:latin typeface="Calibri" charset="0"/>
                <a:ea typeface="Calibri" charset="0"/>
                <a:cs typeface="Calibri" charset="0"/>
              </a:rPr>
              <a:t>CONV of </a:t>
            </a:r>
            <a:r>
              <a:rPr kumimoji="1" lang="en-US" altLang="ko-KR" dirty="0" err="1">
                <a:latin typeface="Calibri" charset="0"/>
                <a:ea typeface="Calibri" charset="0"/>
                <a:cs typeface="Calibri" charset="0"/>
              </a:rPr>
              <a:t>AlexNet</a:t>
            </a:r>
            <a:endParaRPr kumimoji="1" lang="ko-KR" alt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F830EAFB-54BD-FA40-A6CB-23486A078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1"/>
    </mc:Choice>
    <mc:Fallback>
      <p:transition spd="slow" advTm="1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8.9|1.2|1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5|3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30015</TotalTime>
  <Words>1393</Words>
  <Application>Microsoft Macintosh PowerPoint</Application>
  <PresentationFormat>와이드스크린</PresentationFormat>
  <Paragraphs>273</Paragraphs>
  <Slides>24</Slides>
  <Notes>2</Notes>
  <HiddenSlides>0</HiddenSlides>
  <MMClips>24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7" baseType="lpstr">
      <vt:lpstr>나눔고딕 ExtraBold</vt:lpstr>
      <vt:lpstr>맑은 고딕</vt:lpstr>
      <vt:lpstr>Bahnschrift</vt:lpstr>
      <vt:lpstr>Bahnschrift Condensed</vt:lpstr>
      <vt:lpstr>Forte</vt:lpstr>
      <vt:lpstr>Arial</vt:lpstr>
      <vt:lpstr>Calibri</vt:lpstr>
      <vt:lpstr>Cambria Math</vt:lpstr>
      <vt:lpstr>Symbol</vt:lpstr>
      <vt:lpstr>Tahoma</vt:lpstr>
      <vt:lpstr>Times New Roman</vt:lpstr>
      <vt:lpstr>Wingdings</vt:lpstr>
      <vt:lpstr>Office 테마</vt:lpstr>
      <vt:lpstr>Introduction to Computing Memory Architecture Lab.</vt:lpstr>
      <vt:lpstr>Overview</vt:lpstr>
      <vt:lpstr>Redundancy in Neural Networks</vt:lpstr>
      <vt:lpstr>Low-rank Approximation in CNN [ICLR16]</vt:lpstr>
      <vt:lpstr>Results on Galaxy S6</vt:lpstr>
      <vt:lpstr>Skipping Zero Values in Both Weight and Act</vt:lpstr>
      <vt:lpstr>4X~5X Speedup in AlexNet and VGG-16</vt:lpstr>
      <vt:lpstr>Outlier-aware Quantization (OLQuant)</vt:lpstr>
      <vt:lpstr>Feasibility Test: AlexNet</vt:lpstr>
      <vt:lpstr>OLQuant Reduces Memory Cost in Training</vt:lpstr>
      <vt:lpstr>Results: Memory Cost Reduction in Training with Full-Precision Training Accuracy</vt:lpstr>
      <vt:lpstr>OLAccel: 4-bit Hardware Accelerator for Outlier-aware Quantization</vt:lpstr>
      <vt:lpstr>ResNet-18 without Fine-tuning</vt:lpstr>
      <vt:lpstr>Activation Instability due to Weight Quantization (AIWQ)</vt:lpstr>
      <vt:lpstr>AIWQ Metric based on KL Divergence</vt:lpstr>
      <vt:lpstr>Incremental Freezing of CONV Weights while Continue to Train the Others</vt:lpstr>
      <vt:lpstr>ImageNet Experiments</vt:lpstr>
      <vt:lpstr>Overview</vt:lpstr>
      <vt:lpstr>Visual Localization: Image Retrieval and Pose Estimation (Naver Labs)</vt:lpstr>
      <vt:lpstr>Naver Labs Localization &amp; Mapping Challenge 2020/4-8</vt:lpstr>
      <vt:lpstr>Related Work:  Facebook’s Live Map</vt:lpstr>
      <vt:lpstr>Related Work: Facebook’s Project Aria</vt:lpstr>
      <vt:lpstr>Research Plan  Towards Powerful Mobile AR/VR Devices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Deep Learning</dc:title>
  <dc:creator>Sungjoo Yoo</dc:creator>
  <cp:lastModifiedBy>Microsoft Office User</cp:lastModifiedBy>
  <cp:revision>1110</cp:revision>
  <cp:lastPrinted>2020-01-12T04:31:52Z</cp:lastPrinted>
  <dcterms:created xsi:type="dcterms:W3CDTF">2015-04-26T02:43:24Z</dcterms:created>
  <dcterms:modified xsi:type="dcterms:W3CDTF">2020-09-25T02:03:23Z</dcterms:modified>
</cp:coreProperties>
</file>