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866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2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95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23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988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540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368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529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77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33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22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9D81-81C7-460E-AA0F-2C3C05471D2E}" type="datetimeFigureOut">
              <a:rPr lang="ko-KR" altLang="en-US" smtClean="0"/>
              <a:t>2024-06-14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0455-A690-4FD9-9250-3CD590E69DE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490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5092" y="2962999"/>
            <a:ext cx="6660000" cy="143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부제목 2"/>
          <p:cNvSpPr txBox="1">
            <a:spLocks/>
          </p:cNvSpPr>
          <p:nvPr/>
        </p:nvSpPr>
        <p:spPr>
          <a:xfrm>
            <a:off x="179047" y="2556694"/>
            <a:ext cx="976653" cy="207040"/>
          </a:xfrm>
          <a:prstGeom prst="rect">
            <a:avLst/>
          </a:prstGeom>
        </p:spPr>
        <p:txBody>
          <a:bodyPr vert="horz" wrap="square" lIns="0" tIns="22509" rIns="45018" bIns="22509" rtlCol="0" anchor="ctr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buSzPct val="120000"/>
            </a:pPr>
            <a:r>
              <a:rPr lang="ko-KR" altLang="en-US" sz="1050" dirty="0">
                <a:latin typeface="+mn-ea"/>
              </a:rPr>
              <a:t>모집요강</a:t>
            </a:r>
            <a:endParaRPr lang="en-US" altLang="ko-KR" sz="105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71104"/>
              </p:ext>
            </p:extLst>
          </p:nvPr>
        </p:nvGraphicFramePr>
        <p:xfrm>
          <a:off x="96524" y="2777859"/>
          <a:ext cx="6664952" cy="262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1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직무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5572" marR="85572" marT="39608" marB="39608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주요 업무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5572" marR="85572" marT="39608" marB="39608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자격 요건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5572" marR="85572" marT="39608" marB="39608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근무지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5572" marR="85572" marT="39608" marB="39608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739">
                <a:tc>
                  <a:txBody>
                    <a:bodyPr/>
                    <a:lstStyle/>
                    <a:p>
                      <a:pPr marL="0" marR="0" indent="0" algn="ctr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</a:rPr>
                        <a:t>IT</a:t>
                      </a:r>
                      <a:r>
                        <a:rPr lang="ko-KR" altLang="en-US" sz="1000" b="1" dirty="0" smtClean="0"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</a:rPr>
                        <a:t>기획</a:t>
                      </a:r>
                      <a:endParaRPr lang="ko-KR" altLang="en-US" sz="1000" dirty="0"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1050" b="1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</a:rPr>
                        <a:t>DT</a:t>
                      </a:r>
                      <a:r>
                        <a:rPr lang="ko-KR" altLang="en-US" sz="1050" b="1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</a:rPr>
                        <a:t>실 디지털정보혁신팀 </a:t>
                      </a:r>
                      <a:r>
                        <a:rPr lang="en-US" altLang="ko-KR" sz="1050" b="1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</a:rPr>
                        <a:t>IT</a:t>
                      </a:r>
                      <a:r>
                        <a:rPr lang="ko-KR" altLang="en-US" sz="1050" b="1" dirty="0">
                          <a:solidFill>
                            <a:srgbClr val="0000CC"/>
                          </a:solidFill>
                          <a:effectLst/>
                          <a:latin typeface="+mn-ea"/>
                          <a:ea typeface="+mn-ea"/>
                        </a:rPr>
                        <a:t>기획</a:t>
                      </a:r>
                      <a:endParaRPr lang="ko-KR" altLang="en-US" sz="1050" dirty="0">
                        <a:solidFill>
                          <a:srgbClr val="0000CC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 IT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시스템 기획 및 운영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신규 프로젝트 관리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 Endpoint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보안 관리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(DRM, DLP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등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 ISMS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인증 심사 대응 지원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㈜</a:t>
                      </a:r>
                      <a:r>
                        <a:rPr lang="ko-KR" altLang="en-US" sz="9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파리크라상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정규직</a:t>
                      </a:r>
                      <a:endParaRPr lang="ko-KR" alt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[ 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지원 자격 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0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 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대졸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학사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 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이상 전산 관련 전공자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 IT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시스템 기획 및 구축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 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 경험자 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(3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이상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 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endParaRPr lang="ko-KR" alt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[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우대 사항 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0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 POS/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매장관리 시스템 구축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 경험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 IT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서비스 기획력 및 프로젝트 매니지먼트 역량 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 ISMS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인증 심사 대응 경험</a:t>
                      </a:r>
                    </a:p>
                    <a:p>
                      <a:pPr marL="0" marR="0" indent="0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전산 자격증 보유자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정보처리기사</a:t>
                      </a:r>
                      <a:r>
                        <a:rPr lang="en-US" altLang="ko-KR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정보보안기사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서울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양재</a:t>
                      </a: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rtl="0" fontAlgn="t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SPC1945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그룹 15"/>
          <p:cNvGrpSpPr>
            <a:grpSpLocks/>
          </p:cNvGrpSpPr>
          <p:nvPr/>
        </p:nvGrpSpPr>
        <p:grpSpPr bwMode="auto">
          <a:xfrm>
            <a:off x="1911351" y="466819"/>
            <a:ext cx="2937028" cy="467916"/>
            <a:chOff x="-86481" y="1052736"/>
            <a:chExt cx="10120945" cy="564913"/>
          </a:xfrm>
          <a:solidFill>
            <a:schemeClr val="accent1">
              <a:lumMod val="75000"/>
            </a:schemeClr>
          </a:solidFill>
        </p:grpSpPr>
        <p:sp>
          <p:nvSpPr>
            <p:cNvPr id="10" name="직사각형 9"/>
            <p:cNvSpPr/>
            <p:nvPr/>
          </p:nvSpPr>
          <p:spPr>
            <a:xfrm>
              <a:off x="128464" y="1545777"/>
              <a:ext cx="9906000" cy="718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latinLnBrk="0">
                <a:defRPr/>
              </a:pPr>
              <a:endParaRPr lang="ko-KR" altLang="en-US" sz="1350" kern="0" dirty="0">
                <a:solidFill>
                  <a:sysClr val="window" lastClr="FFFFFF"/>
                </a:solidFill>
                <a:latin typeface="Corbel"/>
                <a:ea typeface="HY중고딕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-86481" y="1052736"/>
              <a:ext cx="3186745" cy="50454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latinLnBrk="0">
                <a:defRPr/>
              </a:pPr>
              <a:r>
                <a:rPr lang="ko-KR" altLang="en-US" sz="900" b="1" kern="0" spc="-6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schemeClr val="bg1"/>
                  </a:solidFill>
                  <a:latin typeface="맑은 고딕"/>
                </a:rPr>
                <a:t>㈜파리크라상</a:t>
              </a:r>
              <a:endParaRPr lang="ko-KR" altLang="en-US" sz="900" b="1" kern="0" dirty="0">
                <a:solidFill>
                  <a:sysClr val="window" lastClr="FFFFFF"/>
                </a:solidFill>
                <a:latin typeface="Corbel"/>
                <a:ea typeface="HY중고딕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100264" y="1052736"/>
              <a:ext cx="6934200" cy="50454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latinLnBrk="0">
                <a:defRPr/>
              </a:pPr>
              <a:r>
                <a:rPr lang="en-US" altLang="ko-KR" sz="1350" b="1" kern="0" spc="-60" dirty="0" smtClean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schemeClr val="bg1"/>
                  </a:solidFill>
                  <a:latin typeface="맑은 고딕"/>
                </a:rPr>
                <a:t>6</a:t>
              </a:r>
              <a:r>
                <a:rPr lang="ko-KR" altLang="en-US" sz="1350" b="1" kern="0" spc="-60" dirty="0" smtClean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schemeClr val="bg1"/>
                  </a:solidFill>
                  <a:latin typeface="맑은 고딕"/>
                </a:rPr>
                <a:t>월 경력직 모집</a:t>
              </a:r>
              <a:endParaRPr lang="ko-KR" altLang="en-US" sz="1350" b="1" kern="0" dirty="0">
                <a:solidFill>
                  <a:sysClr val="window" lastClr="FFFFFF"/>
                </a:solidFill>
                <a:latin typeface="Corbel"/>
                <a:ea typeface="HY중고딕"/>
              </a:endParaRPr>
            </a:p>
          </p:txBody>
        </p:sp>
      </p:grpSp>
      <p:sp>
        <p:nvSpPr>
          <p:cNvPr id="13" name="부제목 2"/>
          <p:cNvSpPr txBox="1">
            <a:spLocks/>
          </p:cNvSpPr>
          <p:nvPr/>
        </p:nvSpPr>
        <p:spPr>
          <a:xfrm>
            <a:off x="245460" y="5637777"/>
            <a:ext cx="6266469" cy="496545"/>
          </a:xfrm>
          <a:prstGeom prst="rect">
            <a:avLst/>
          </a:prstGeom>
        </p:spPr>
        <p:txBody>
          <a:bodyPr vert="horz" wrap="square" lIns="0" tIns="36258" rIns="72517" bIns="36258" rtlCol="0" anchor="t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50000"/>
              </a:lnSpc>
              <a:buSzPct val="120000"/>
            </a:pPr>
            <a:r>
              <a:rPr lang="ko-KR" altLang="en-US" sz="1050" dirty="0">
                <a:latin typeface="+mn-ea"/>
              </a:rPr>
              <a:t>공통 자격 요건</a:t>
            </a:r>
            <a:endParaRPr lang="en-US" altLang="ko-KR" sz="1050" dirty="0"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825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병역필 또는 면제로 해외 여행에 결격 사유가 없는 분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245460" y="6169142"/>
            <a:ext cx="5985527" cy="704294"/>
          </a:xfrm>
          <a:prstGeom prst="rect">
            <a:avLst/>
          </a:prstGeom>
        </p:spPr>
        <p:txBody>
          <a:bodyPr vert="horz" wrap="square" lIns="0" tIns="36258" rIns="72517" bIns="36258" rtlCol="0" anchor="t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50000"/>
              </a:lnSpc>
              <a:buSzPct val="120000"/>
            </a:pPr>
            <a:r>
              <a:rPr lang="ko-KR" altLang="en-US" sz="1050" dirty="0">
                <a:latin typeface="+mn-ea"/>
              </a:rPr>
              <a:t>전형 절차</a:t>
            </a:r>
            <a:r>
              <a:rPr lang="en-US" altLang="ko-KR" sz="1050" dirty="0">
                <a:latin typeface="+mn-ea"/>
              </a:rPr>
              <a:t>   </a:t>
            </a: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-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서류전형  ▶  온라인 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역량검사  ▶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1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차면접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▶ 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2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차면접  ▶ 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인사팀 인터뷰 ▶ 입사면담</a:t>
            </a:r>
            <a:endParaRPr lang="en-US" altLang="ko-KR" sz="900" b="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(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각 전형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절차는 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직무 및 회사 사정으로 일부 변동이 있을 수 있습니다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.)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5" name="부제목 2"/>
          <p:cNvSpPr txBox="1">
            <a:spLocks/>
          </p:cNvSpPr>
          <p:nvPr/>
        </p:nvSpPr>
        <p:spPr>
          <a:xfrm>
            <a:off x="245460" y="6908256"/>
            <a:ext cx="5985527" cy="717311"/>
          </a:xfrm>
          <a:prstGeom prst="rect">
            <a:avLst/>
          </a:prstGeom>
        </p:spPr>
        <p:txBody>
          <a:bodyPr vert="horz" wrap="square" lIns="0" tIns="36258" rIns="72517" bIns="36258" rtlCol="0" anchor="t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50000"/>
              </a:lnSpc>
              <a:buSzPct val="120000"/>
            </a:pPr>
            <a:r>
              <a:rPr lang="ko-KR" altLang="en-US" sz="1050" dirty="0">
                <a:latin typeface="+mn-ea"/>
              </a:rPr>
              <a:t>기타 사항</a:t>
            </a:r>
            <a:endParaRPr lang="en-US" altLang="ko-KR" sz="1050" dirty="0"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825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</a:t>
            </a:r>
            <a:r>
              <a:rPr lang="en-US" altLang="ko-KR" sz="93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r>
              <a:rPr lang="ko-KR" altLang="en-US" sz="93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처우 및 복리후생 </a:t>
            </a:r>
            <a:r>
              <a:rPr lang="en-US" altLang="ko-KR" sz="93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</a:t>
            </a:r>
            <a:r>
              <a:rPr lang="ko-KR" altLang="en-US" sz="93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회사 규정에 따름</a:t>
            </a:r>
            <a:endParaRPr lang="en-US" altLang="ko-KR" sz="930" b="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93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- </a:t>
            </a:r>
            <a:r>
              <a:rPr lang="ko-KR" altLang="en-US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취업보호대상자</a:t>
            </a:r>
            <a:r>
              <a:rPr lang="en-US" altLang="ko-KR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(</a:t>
            </a:r>
            <a:r>
              <a:rPr lang="ko-KR" altLang="en-US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장애</a:t>
            </a:r>
            <a:r>
              <a:rPr lang="en-US" altLang="ko-KR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ko-KR" altLang="en-US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보훈 등</a:t>
            </a:r>
            <a:r>
              <a:rPr lang="en-US" altLang="ko-KR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)</a:t>
            </a:r>
            <a:r>
              <a:rPr lang="ko-KR" altLang="en-US" sz="93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는 관련 법령에 </a:t>
            </a:r>
            <a:r>
              <a:rPr lang="ko-KR" altLang="en-US" sz="93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의거하여 우대</a:t>
            </a:r>
            <a:endParaRPr lang="en-US" altLang="ko-KR" sz="930" b="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6" name="부제목 2"/>
          <p:cNvSpPr txBox="1">
            <a:spLocks/>
          </p:cNvSpPr>
          <p:nvPr/>
        </p:nvSpPr>
        <p:spPr>
          <a:xfrm>
            <a:off x="245460" y="7660387"/>
            <a:ext cx="5985527" cy="938846"/>
          </a:xfrm>
          <a:prstGeom prst="rect">
            <a:avLst/>
          </a:prstGeom>
        </p:spPr>
        <p:txBody>
          <a:bodyPr vert="horz" wrap="square" lIns="0" tIns="36258" rIns="72517" bIns="36258" rtlCol="0" anchor="t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50000"/>
              </a:lnSpc>
              <a:buSzPct val="120000"/>
            </a:pPr>
            <a:r>
              <a:rPr lang="ko-KR" altLang="en-US" sz="1050" dirty="0">
                <a:latin typeface="+mn-ea"/>
              </a:rPr>
              <a:t>접수기간 및 방법</a:t>
            </a:r>
            <a:endParaRPr lang="en-US" altLang="ko-KR" sz="1050" dirty="0"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825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접수기간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~ 2024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년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6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월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23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일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(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일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) 23:59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까지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-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접수방법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SPC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그룹 채용 홈페이지 內 온라인 입사지원서 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제출</a:t>
            </a:r>
            <a:endParaRPr lang="en-US" altLang="ko-KR" sz="900" b="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                      (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채용 홈페이지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 https://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spc.recruiter.co.kr)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7" name="부제목 2"/>
          <p:cNvSpPr txBox="1">
            <a:spLocks/>
          </p:cNvSpPr>
          <p:nvPr/>
        </p:nvSpPr>
        <p:spPr>
          <a:xfrm>
            <a:off x="245460" y="8634052"/>
            <a:ext cx="5985527" cy="496545"/>
          </a:xfrm>
          <a:prstGeom prst="rect">
            <a:avLst/>
          </a:prstGeom>
        </p:spPr>
        <p:txBody>
          <a:bodyPr vert="horz" wrap="square" lIns="0" tIns="36258" rIns="72517" bIns="36258" rtlCol="0" anchor="t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50000"/>
              </a:lnSpc>
              <a:buSzPct val="120000"/>
            </a:pPr>
            <a:r>
              <a:rPr lang="ko-KR" altLang="en-US" sz="1050" dirty="0">
                <a:latin typeface="+mn-ea"/>
              </a:rPr>
              <a:t>문의처</a:t>
            </a:r>
            <a:endParaRPr lang="en-US" altLang="ko-KR" sz="1050" dirty="0">
              <a:latin typeface="+mn-ea"/>
            </a:endParaRPr>
          </a:p>
          <a:p>
            <a:pPr marL="0" indent="0">
              <a:lnSpc>
                <a:spcPct val="150000"/>
              </a:lnSpc>
              <a:buSzPct val="120000"/>
              <a:buNone/>
            </a:pPr>
            <a:r>
              <a:rPr lang="en-US" altLang="ko-KR" sz="825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</a:t>
            </a:r>
            <a:r>
              <a:rPr lang="en-US" altLang="ko-KR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r>
              <a:rPr lang="ko-KR" altLang="en-US" sz="9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㈜</a:t>
            </a:r>
            <a:r>
              <a:rPr lang="ko-KR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파리크라상 인사팀 </a:t>
            </a:r>
            <a:r>
              <a:rPr lang="ko-KR" altLang="en-US" sz="9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9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 yoonssong@spc.co.kr )</a:t>
            </a:r>
            <a:endParaRPr lang="en-US" altLang="ko-KR" sz="900" b="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70610" y="1517594"/>
            <a:ext cx="6416168" cy="89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㈜파리크라상은 파리바게뜨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파스쿠찌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패션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5,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파리크라상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라그릴리아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커피앳웍스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잠바주스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등의 브랜드를 운영하며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국내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 F&amp;B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시장을 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선도하고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있습니다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.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대표브랜드인 파리바게뜨는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국내 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3,400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여개 매장과 미국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프랑스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영국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캐나다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중국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베트남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싱가폴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캄보디아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인도네시아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말레이시아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등 해외로 진출하여 </a:t>
            </a:r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550</a:t>
            </a:r>
            <a:r>
              <a:rPr lang="ko-KR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여개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매장을 운영중입니다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.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지속적으로 아시아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북미 등 신시장 개척을 통해 세계인에게 사랑받는 글로벌 기업으로 성장해 나갈 계획입니다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. 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9" name="부제목 2"/>
          <p:cNvSpPr txBox="1">
            <a:spLocks/>
          </p:cNvSpPr>
          <p:nvPr/>
        </p:nvSpPr>
        <p:spPr>
          <a:xfrm>
            <a:off x="179047" y="1211187"/>
            <a:ext cx="5985527" cy="284372"/>
          </a:xfrm>
          <a:prstGeom prst="rect">
            <a:avLst/>
          </a:prstGeom>
        </p:spPr>
        <p:txBody>
          <a:bodyPr vert="horz" wrap="square" lIns="0" tIns="36258" rIns="72517" bIns="36258" rtlCol="0" anchor="t">
            <a:spAutoFit/>
          </a:bodyPr>
          <a:lstStyle>
            <a:defPPr>
              <a:defRPr lang="ko-KR"/>
            </a:defPPr>
            <a:lvl1pPr marL="108000" indent="-108000" latinLnBrk="0">
              <a:spcBef>
                <a:spcPts val="0"/>
              </a:spcBef>
              <a:buClr>
                <a:srgbClr val="23B2E8"/>
              </a:buClr>
              <a:buFont typeface="Arial" panose="020B0604020202020204" pitchFamily="34" charset="0"/>
              <a:buChar char="•"/>
              <a:defRPr sz="1200" b="1">
                <a:ln>
                  <a:solidFill>
                    <a:prstClr val="black">
                      <a:alpha val="0"/>
                    </a:prstClr>
                  </a:solidFill>
                </a:ln>
                <a:solidFill>
                  <a:prstClr val="black"/>
                </a:solidFill>
                <a:cs typeface="JBold" panose="02020603020101020101" pitchFamily="18" charset="-127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50000"/>
              </a:lnSpc>
              <a:buSzPct val="120000"/>
            </a:pPr>
            <a:r>
              <a:rPr lang="ko-KR" altLang="en-US" sz="1050" dirty="0">
                <a:latin typeface="+mn-ea"/>
              </a:rPr>
              <a:t>회사소개</a:t>
            </a:r>
            <a:endParaRPr lang="en-US" altLang="ko-KR" sz="10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981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8536</TotalTime>
  <Words>218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HY중고딕</vt:lpstr>
      <vt:lpstr>JBold</vt:lpstr>
      <vt:lpstr>굴림</vt:lpstr>
      <vt:lpstr>맑은 고딕</vt:lpstr>
      <vt:lpstr>Arial</vt:lpstr>
      <vt:lpstr>Calibri</vt:lpstr>
      <vt:lpstr>Calibri Light</vt:lpstr>
      <vt:lpstr>Corbel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610</cp:revision>
  <cp:lastPrinted>2023-12-12T08:30:41Z</cp:lastPrinted>
  <dcterms:created xsi:type="dcterms:W3CDTF">2020-12-11T05:23:32Z</dcterms:created>
  <dcterms:modified xsi:type="dcterms:W3CDTF">2024-06-14T06:22:42Z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