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1705" r:id="rId4"/>
    <p:sldId id="1702" r:id="rId5"/>
    <p:sldId id="1704" r:id="rId6"/>
    <p:sldId id="1703" r:id="rId7"/>
    <p:sldId id="1706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39"/>
    <p:restoredTop sz="94716"/>
  </p:normalViewPr>
  <p:slideViewPr>
    <p:cSldViewPr snapToGrid="0">
      <p:cViewPr varScale="1">
        <p:scale>
          <a:sx n="142" d="100"/>
          <a:sy n="142" d="100"/>
        </p:scale>
        <p:origin x="11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310E2-EE79-5A4B-8B9C-F8348F1CAEED}" type="datetimeFigureOut">
              <a:rPr lang="en-US" smtClean="0"/>
              <a:t>9/30/25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BED22-DAA0-BA49-93F3-56C9F459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4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63FDFD-4EBE-415A-D168-9B3B741B7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0CE9F2D-6E7E-A059-3DDA-DDDE66F14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73EED9-71B9-0A85-A2AE-6D1964A88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A29F3BE-05BF-7F8B-3FE6-857450797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23C15C-0EB7-E7BD-604D-C653248AC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08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A05D1E-09D1-8882-EBB0-6D44D6690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300BEC4-901D-3116-BA8C-6B5867DE2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01B19C-79D1-6AB5-56D9-36FC28E69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026154-3EF8-EA02-D553-461EA85BA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F50BFE-FD4C-982B-2D8F-6C815655B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3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8E0177-DEE1-C793-D580-8584176D29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2A69182-E3D9-8B9F-5D52-EBFD603A8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B94F67-1EA9-079F-F33B-7DD054BB3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0371E6-EE8C-3676-E3EA-59DF12963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6AC7B39-13D0-5612-5635-AB9110CE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3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C3D57-4EB7-BD2E-3827-6C09DCA40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973B35-449C-5972-2382-510439754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81F30A-3B5C-101A-2EB2-C8F8645DE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7302F39-459A-FBC4-B9C4-9AEE87C3B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D3514AA-DF37-DF97-38D6-B8B9F6D9A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4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4B4002-44C9-BB4C-6E7F-6E5A88E52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CE2DB43-F311-7B55-FF4A-9AAFC5E1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D926FBF-A5CE-68A5-C4BB-5CCAC1E7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E693B16-E2F9-3EE2-AD51-703D7A63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6C8B7E-85AC-07D6-7FF3-73960BA14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57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7E7946-3DCA-F539-16F1-9FA5FAA30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DB7B17-5515-0B32-3373-18480D1005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9047DC-0154-29E6-615B-C3C1C9AF6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ECFD07F-C5A6-153C-B017-8BECA966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12C24E4-1D64-2427-5395-09F54C88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5542C04-FACD-B90D-F168-A3D432ED5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6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DEAB07-6D4A-61A1-4086-8C7E07693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15A6FD9-BA0E-293D-62E7-898B8050A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F39B8F-CDDF-F9B0-6862-97F955554A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9DAA417-493C-B9AF-F481-0563B96C7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3E26C84-D24A-4A69-D9AA-2B7D18511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9052536-9189-34FE-FB5F-9CE1DBDC5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8FB464B-C4AE-7C5B-95ED-AE6693F2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5A33336-95B1-60D4-C1F7-3C10A21B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6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59CD7A-30F3-1C3A-F6BE-97A0EDFD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FC6F5B6-3B65-E82F-0CE3-94973D1A0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17BA35B-4CB3-D7E0-3603-4DDB03DF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25C772E-E3BA-1402-CD0D-1E66B2862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0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2F86FD9-A896-490E-2AEF-FA5946283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EBABC6B-0831-97AB-6CC7-2BECAE57C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E7BB1AA-2A9C-9637-446C-346FC84B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4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5668A1-D420-47A9-00BA-C694CD653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4515ACD-AC0F-A230-CFAA-A625785E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CF21888-64BF-D3B0-DB1E-BF8CE118B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C2B18A-47E1-5A7E-4D92-6B270ECBA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0235EB7-BAE5-6F4F-5C1D-0DE58F408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48514F1-F410-4388-7124-D30880C8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0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49A64F-F3A3-049E-AB3B-A890A0F7E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40A1814-D45A-A15E-8E11-BD14AF3ADA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B5374EB-0109-4CD4-796E-F551D8C9E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B6879DA-5867-F0C9-4A51-6ECB1711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0F2ABB-9384-E512-8D69-FB25A0870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Jaemin Yoo (KAIST)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45528F7-F8D0-40EF-F516-660B62BDD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0E7D6-8CEA-444F-B03D-A2C98649A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9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074EF89-C914-4F7E-7857-73BF117C8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D545DD-2073-419A-1E9A-350EAFB0F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  <a:endParaRPr lang="en-US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A5D35AD-7F35-D9F6-BDDE-610931AEB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82000"/>
                  </a:schemeClr>
                </a:solidFill>
                <a:latin typeface="Aptos Light" panose="020B0004020202020204" pitchFamily="34" charset="0"/>
              </a:defRPr>
            </a:lvl1pPr>
          </a:lstStyle>
          <a:p>
            <a:r>
              <a:rPr lang="en-US" altLang="ko-KR"/>
              <a:t>2025. 9. 11.</a:t>
            </a:r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30699AC-CF4D-E525-1733-4A3C4D96F9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Aptos Light" panose="020B0004020202020204" pitchFamily="34" charset="0"/>
              </a:defRPr>
            </a:lvl1pPr>
          </a:lstStyle>
          <a:p>
            <a:r>
              <a:rPr lang="en-US"/>
              <a:t>Jaemin Yoo (KAIST)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65AD226-C5B4-DF21-3DE1-9DBF686A5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Aptos Light" panose="020B0004020202020204" pitchFamily="34" charset="0"/>
              </a:defRPr>
            </a:lvl1pPr>
          </a:lstStyle>
          <a:p>
            <a:fld id="{5580E7D6-8CEA-444F-B03D-A2C98649A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7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ptos Light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ptos Light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ptos Light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 Light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 Light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eeyoojm@gmail.com" TargetMode="External"/><Relationship Id="rId2" Type="http://schemas.openxmlformats.org/officeDocument/2006/relationships/hyperlink" Target="https://jaeminyoo.github.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C21130-C6D3-5CB6-329C-A149F33413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Data AI Lab @ SNU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F088809-8DD6-039B-EBFC-E7BB59F8A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36716"/>
          </a:xfrm>
        </p:spPr>
        <p:txBody>
          <a:bodyPr/>
          <a:lstStyle/>
          <a:p>
            <a:r>
              <a:rPr lang="en-US" dirty="0">
                <a:latin typeface="Aptos Light" panose="020B0004020202020204" pitchFamily="34" charset="0"/>
              </a:rPr>
              <a:t>Jaemin Yoo</a:t>
            </a:r>
          </a:p>
          <a:p>
            <a:r>
              <a:rPr lang="en-US" dirty="0">
                <a:latin typeface="Aptos Light" panose="020B0004020202020204" pitchFamily="34" charset="0"/>
              </a:rPr>
              <a:t>Incoming Assistant Professor</a:t>
            </a:r>
          </a:p>
          <a:p>
            <a:r>
              <a:rPr lang="en-US" dirty="0">
                <a:latin typeface="Aptos Light" panose="020B0004020202020204" pitchFamily="34" charset="0"/>
              </a:rPr>
              <a:t>SNU CSE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Aptos Light" panose="020B0004020202020204" pitchFamily="34" charset="0"/>
              </a:rPr>
              <a:t>Created at Sep. 2025</a:t>
            </a:r>
          </a:p>
          <a:p>
            <a:endParaRPr lang="en-US" dirty="0">
              <a:latin typeface="Aptos Light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382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5E2374-EDF3-E5C3-5E9A-EE51275D2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DDEB85B-3E92-708B-58BA-F57463153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b="1" dirty="0"/>
              <a:t>PI: </a:t>
            </a:r>
            <a:r>
              <a:rPr lang="en-US" altLang="ko-KR" dirty="0"/>
              <a:t>Jaemin Yoo (</a:t>
            </a:r>
            <a:r>
              <a:rPr lang="ko-KR" altLang="en-US" sz="2400" dirty="0"/>
              <a:t>유재민</a:t>
            </a:r>
            <a:r>
              <a:rPr lang="en-US" altLang="ko-KR" dirty="0"/>
              <a:t>)</a:t>
            </a:r>
          </a:p>
          <a:p>
            <a:pPr lvl="1"/>
            <a:r>
              <a:rPr lang="en-US" altLang="ko-KR" dirty="0">
                <a:latin typeface="Aptos Light" panose="020B0004020202020204" pitchFamily="34" charset="0"/>
              </a:rPr>
              <a:t>B.S. &amp; Ph.D. @ SNU CSE (2012.3 – 2022.2)</a:t>
            </a:r>
            <a:endParaRPr lang="en-US" dirty="0">
              <a:latin typeface="Aptos Light" panose="020B0004020202020204" pitchFamily="34" charset="0"/>
            </a:endParaRPr>
          </a:p>
          <a:p>
            <a:pPr lvl="1"/>
            <a:r>
              <a:rPr lang="en-US" altLang="ko-KR" dirty="0">
                <a:latin typeface="Aptos Light" panose="020B0004020202020204" pitchFamily="34" charset="0"/>
              </a:rPr>
              <a:t>Postdoctoral Fellow @ CMU (2022.3 – 2023.5)</a:t>
            </a:r>
          </a:p>
          <a:p>
            <a:pPr lvl="1"/>
            <a:r>
              <a:rPr lang="en-US" dirty="0">
                <a:latin typeface="Aptos Light" panose="020B0004020202020204" pitchFamily="34" charset="0"/>
              </a:rPr>
              <a:t>Assistant Professor @ KAIST (2023.8 </a:t>
            </a:r>
            <a:r>
              <a:rPr lang="en-US" altLang="ko-KR" dirty="0">
                <a:latin typeface="Aptos Light" panose="020B0004020202020204" pitchFamily="34" charset="0"/>
              </a:rPr>
              <a:t>–</a:t>
            </a:r>
            <a:r>
              <a:rPr lang="en-US" dirty="0">
                <a:latin typeface="Aptos Light" panose="020B0004020202020204" pitchFamily="34" charset="0"/>
              </a:rPr>
              <a:t> 2026.2)</a:t>
            </a:r>
          </a:p>
          <a:p>
            <a:r>
              <a:rPr lang="en-US" b="1" dirty="0"/>
              <a:t>What we study: </a:t>
            </a:r>
            <a:r>
              <a:rPr lang="en-US" dirty="0"/>
              <a:t>Data-centric AI</a:t>
            </a:r>
          </a:p>
          <a:p>
            <a:pPr lvl="1"/>
            <a:r>
              <a:rPr lang="en-US" dirty="0">
                <a:latin typeface="Aptos Light" panose="020B0004020202020204" pitchFamily="34" charset="0"/>
              </a:rPr>
              <a:t>Create AI models for graph-structured or time-series data.</a:t>
            </a:r>
          </a:p>
          <a:p>
            <a:pPr lvl="1"/>
            <a:r>
              <a:rPr lang="en-US" dirty="0">
                <a:latin typeface="Aptos Light" panose="020B0004020202020204" pitchFamily="34" charset="0"/>
              </a:rPr>
              <a:t>Make AI interpretable, generalizable, and </a:t>
            </a:r>
            <a:r>
              <a:rPr lang="en-US" altLang="ko-KR" dirty="0">
                <a:latin typeface="Aptos Light" panose="020B0004020202020204" pitchFamily="34" charset="0"/>
              </a:rPr>
              <a:t>scalable to big data.</a:t>
            </a:r>
            <a:endParaRPr lang="en-US" dirty="0">
              <a:latin typeface="Aptos Light" panose="020B0004020202020204" pitchFamily="34" charset="0"/>
            </a:endParaRPr>
          </a:p>
          <a:p>
            <a:pPr lvl="1"/>
            <a:r>
              <a:rPr lang="en-US" dirty="0">
                <a:latin typeface="Aptos Light" panose="020B0004020202020204" pitchFamily="34" charset="0"/>
              </a:rPr>
              <a:t>Predict user behavior through recommender systems.</a:t>
            </a:r>
          </a:p>
          <a:p>
            <a:pPr lvl="1"/>
            <a:r>
              <a:rPr lang="en-US" dirty="0">
                <a:latin typeface="Aptos Light" panose="020B0004020202020204" pitchFamily="34" charset="0"/>
              </a:rPr>
              <a:t>Improve data via augmentation and anomaly detection.</a:t>
            </a:r>
          </a:p>
        </p:txBody>
      </p:sp>
    </p:spTree>
    <p:extLst>
      <p:ext uri="{BB962C8B-B14F-4D97-AF65-F5344CB8AC3E}">
        <p14:creationId xmlns:p14="http://schemas.microsoft.com/office/powerpoint/2010/main" val="1045485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F95044-289D-CFCB-DC80-292AA198B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Ongoing Research Topics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9F1BC40-4866-7946-892C-AE1D4A4B0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Aptos Light" panose="020B0004020202020204" pitchFamily="34" charset="0"/>
              </a:rPr>
              <a:t>Self-supervised learning for recommender systems</a:t>
            </a:r>
          </a:p>
          <a:p>
            <a:r>
              <a:rPr lang="en-US" altLang="ko-KR" sz="2400" dirty="0">
                <a:latin typeface="Aptos Light" panose="020B0004020202020204" pitchFamily="34" charset="0"/>
              </a:rPr>
              <a:t>Social network-based recommender systems</a:t>
            </a:r>
          </a:p>
          <a:p>
            <a:r>
              <a:rPr lang="en-US" altLang="ko-KR" sz="2400" dirty="0">
                <a:latin typeface="Aptos Light" panose="020B0004020202020204" pitchFamily="34" charset="0"/>
              </a:rPr>
              <a:t>Theoretically-enhanced long-tail recommender systems</a:t>
            </a:r>
          </a:p>
          <a:p>
            <a:r>
              <a:rPr lang="en-US" altLang="ko-KR" sz="2400" dirty="0">
                <a:latin typeface="Aptos Light" panose="020B0004020202020204" pitchFamily="34" charset="0"/>
              </a:rPr>
              <a:t>Unifying the multi-scale design of time series models</a:t>
            </a:r>
          </a:p>
          <a:p>
            <a:r>
              <a:rPr lang="en-US" altLang="ko-KR" sz="2400" dirty="0">
                <a:latin typeface="Aptos Light" panose="020B0004020202020204" pitchFamily="34" charset="0"/>
              </a:rPr>
              <a:t>Unified framework for spatial-temporal data</a:t>
            </a:r>
          </a:p>
          <a:p>
            <a:r>
              <a:rPr lang="en-US" altLang="ko-KR" sz="2400" dirty="0">
                <a:latin typeface="Aptos Light" panose="020B0004020202020204" pitchFamily="34" charset="0"/>
              </a:rPr>
              <a:t>Explaining the decisions of GNNs</a:t>
            </a:r>
          </a:p>
          <a:p>
            <a:r>
              <a:rPr lang="en-US" altLang="ko-KR" sz="2400" dirty="0">
                <a:latin typeface="Aptos Light" panose="020B0004020202020204" pitchFamily="34" charset="0"/>
              </a:rPr>
              <a:t>Measuring and improving the expressivity of GNNs</a:t>
            </a:r>
          </a:p>
          <a:p>
            <a:r>
              <a:rPr lang="en-US" sz="2400" dirty="0">
                <a:latin typeface="Aptos Light" panose="020B0004020202020204" pitchFamily="34" charset="0"/>
              </a:rPr>
              <a:t>Graph foundation models for universal graph learning</a:t>
            </a:r>
          </a:p>
          <a:p>
            <a:r>
              <a:rPr lang="en-US" sz="2400" dirty="0">
                <a:latin typeface="Aptos Light" panose="020B0004020202020204" pitchFamily="34" charset="0"/>
              </a:rPr>
              <a:t>Self-interpretable graph anomaly detection</a:t>
            </a:r>
          </a:p>
        </p:txBody>
      </p:sp>
    </p:spTree>
    <p:extLst>
      <p:ext uri="{BB962C8B-B14F-4D97-AF65-F5344CB8AC3E}">
        <p14:creationId xmlns:p14="http://schemas.microsoft.com/office/powerpoint/2010/main" val="246060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B63115-A3FB-113B-F08D-B2551512D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Work on GNNs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62A987-F290-28F1-C268-BF26B2548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Structural robustness of GNNs</a:t>
            </a:r>
          </a:p>
          <a:p>
            <a:pPr lvl="1"/>
            <a:r>
              <a:rPr lang="en-US" altLang="ko-KR" dirty="0"/>
              <a:t>Aggregation Buffer </a:t>
            </a:r>
            <a:r>
              <a:rPr lang="en-US" altLang="ko-KR" sz="2000" b="1" dirty="0">
                <a:solidFill>
                  <a:srgbClr val="0070C0"/>
                </a:solidFill>
              </a:rPr>
              <a:t>[ICML’25]</a:t>
            </a:r>
            <a:r>
              <a:rPr lang="en-US" altLang="ko-KR" dirty="0"/>
              <a:t>, BPN </a:t>
            </a:r>
            <a:r>
              <a:rPr lang="en-US" altLang="ko-KR" sz="2000" b="1" dirty="0">
                <a:solidFill>
                  <a:srgbClr val="0070C0"/>
                </a:solidFill>
              </a:rPr>
              <a:t>[IJCAI’19]</a:t>
            </a:r>
            <a:endParaRPr lang="en-US" altLang="ko-KR" b="1" dirty="0">
              <a:solidFill>
                <a:srgbClr val="0070C0"/>
              </a:solidFill>
            </a:endParaRPr>
          </a:p>
          <a:p>
            <a:r>
              <a:rPr lang="en-US" dirty="0"/>
              <a:t>Linear &amp; interpretable GNNs</a:t>
            </a:r>
          </a:p>
          <a:p>
            <a:pPr lvl="1"/>
            <a:r>
              <a:rPr lang="en-US" altLang="ko-KR" dirty="0"/>
              <a:t>ZEN </a:t>
            </a:r>
            <a:r>
              <a:rPr lang="en-US" altLang="ko-KR" sz="2000" b="1" dirty="0">
                <a:solidFill>
                  <a:srgbClr val="0070C0"/>
                </a:solidFill>
              </a:rPr>
              <a:t>[NeurIPS’25]</a:t>
            </a:r>
            <a:r>
              <a:rPr lang="en-US" altLang="ko-KR" dirty="0"/>
              <a:t>, NetEffect </a:t>
            </a:r>
            <a:r>
              <a:rPr lang="en-US" altLang="ko-KR" sz="2000" b="1" dirty="0">
                <a:solidFill>
                  <a:srgbClr val="0070C0"/>
                </a:solidFill>
              </a:rPr>
              <a:t>[PAKDD’24]</a:t>
            </a:r>
            <a:r>
              <a:rPr lang="en-US" altLang="ko-KR" dirty="0"/>
              <a:t>, SlimG </a:t>
            </a:r>
            <a:r>
              <a:rPr lang="en-US" altLang="ko-KR" sz="2000" b="1" dirty="0">
                <a:solidFill>
                  <a:srgbClr val="0070C0"/>
                </a:solidFill>
              </a:rPr>
              <a:t>[KDD’23]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altLang="ko-KR" dirty="0"/>
              <a:t>Deeper understanding of GNNs</a:t>
            </a:r>
          </a:p>
          <a:p>
            <a:pPr lvl="1"/>
            <a:r>
              <a:rPr lang="en-US" altLang="ko-KR" dirty="0"/>
              <a:t>Feature Homophily </a:t>
            </a:r>
            <a:r>
              <a:rPr lang="en-US" altLang="ko-KR" sz="2000" b="1" dirty="0">
                <a:solidFill>
                  <a:srgbClr val="0070C0"/>
                </a:solidFill>
              </a:rPr>
              <a:t>[ICML’24]</a:t>
            </a:r>
            <a:r>
              <a:rPr lang="en-US" altLang="ko-KR" dirty="0"/>
              <a:t>, AERO-GNN </a:t>
            </a:r>
            <a:r>
              <a:rPr lang="en-US" altLang="ko-KR" sz="2000" b="1" dirty="0">
                <a:solidFill>
                  <a:srgbClr val="0070C0"/>
                </a:solidFill>
              </a:rPr>
              <a:t>[ICML’23]</a:t>
            </a:r>
            <a:endParaRPr lang="en-US" altLang="ko-KR" b="1" dirty="0">
              <a:solidFill>
                <a:srgbClr val="0070C0"/>
              </a:solidFill>
            </a:endParaRPr>
          </a:p>
          <a:p>
            <a:r>
              <a:rPr lang="en-US" dirty="0"/>
              <a:t>Data augmentation on graphs</a:t>
            </a:r>
          </a:p>
          <a:p>
            <a:pPr lvl="1"/>
            <a:r>
              <a:rPr lang="en-US" altLang="ko-KR" dirty="0"/>
              <a:t>NodeSam &amp; SubMix </a:t>
            </a:r>
            <a:r>
              <a:rPr lang="en-US" altLang="ko-KR" sz="2000" b="1" dirty="0">
                <a:solidFill>
                  <a:srgbClr val="0070C0"/>
                </a:solidFill>
              </a:rPr>
              <a:t>[WWW’22]</a:t>
            </a:r>
            <a:r>
              <a:rPr lang="en-US" altLang="ko-KR" dirty="0"/>
              <a:t>, BTW </a:t>
            </a:r>
            <a:r>
              <a:rPr lang="en-US" altLang="ko-KR" sz="2000" b="1" dirty="0">
                <a:solidFill>
                  <a:srgbClr val="0070C0"/>
                </a:solidFill>
              </a:rPr>
              <a:t>[WSDM’20]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/>
              <a:t>Probabilistic inference for GNNs</a:t>
            </a:r>
          </a:p>
          <a:p>
            <a:pPr lvl="1"/>
            <a:r>
              <a:rPr lang="en-US" altLang="ko-KR" dirty="0"/>
              <a:t>SVGA </a:t>
            </a:r>
            <a:r>
              <a:rPr lang="en-US" altLang="ko-KR" sz="2000" b="1" dirty="0">
                <a:solidFill>
                  <a:srgbClr val="0070C0"/>
                </a:solidFill>
              </a:rPr>
              <a:t>[KDD’22]</a:t>
            </a:r>
            <a:r>
              <a:rPr lang="en-US" altLang="ko-KR" dirty="0"/>
              <a:t>, GRAB </a:t>
            </a:r>
            <a:r>
              <a:rPr lang="en-US" altLang="ko-KR" sz="2000" b="1" dirty="0">
                <a:solidFill>
                  <a:srgbClr val="0070C0"/>
                </a:solidFill>
              </a:rPr>
              <a:t>[ICDM’21]</a:t>
            </a:r>
            <a:r>
              <a:rPr lang="en-US" altLang="ko-KR" dirty="0"/>
              <a:t>, DLBP </a:t>
            </a:r>
            <a:r>
              <a:rPr lang="en-US" altLang="ko-KR" sz="2000" b="1" dirty="0">
                <a:solidFill>
                  <a:srgbClr val="0070C0"/>
                </a:solidFill>
              </a:rPr>
              <a:t>[WSDM’18]</a:t>
            </a:r>
            <a:r>
              <a:rPr lang="en-US" altLang="ko-KR" dirty="0"/>
              <a:t>, SBP </a:t>
            </a:r>
            <a:r>
              <a:rPr lang="en-US" altLang="ko-KR" sz="2000" b="1" dirty="0">
                <a:solidFill>
                  <a:srgbClr val="0070C0"/>
                </a:solidFill>
              </a:rPr>
              <a:t>[ICDM’17]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16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6BEBD-80B1-8CBE-1BB5-080B65750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72A4A4-D588-E3AA-9D62-10FF8DCCE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Previous Work</a:t>
            </a:r>
            <a:r>
              <a:rPr lang="en-US" dirty="0"/>
              <a:t> for Broader Tasks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8327AC-3ACC-F0AE-679E-03B7BBC58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Time series models</a:t>
            </a:r>
          </a:p>
          <a:p>
            <a:pPr lvl="1"/>
            <a:r>
              <a:rPr lang="en-US" altLang="ko-KR" dirty="0"/>
              <a:t>TSAP </a:t>
            </a:r>
            <a:r>
              <a:rPr lang="en-US" altLang="ko-KR" sz="2000" b="1" dirty="0">
                <a:solidFill>
                  <a:srgbClr val="0070C0"/>
                </a:solidFill>
              </a:rPr>
              <a:t>[SDM’25]</a:t>
            </a:r>
            <a:r>
              <a:rPr lang="en-US" altLang="ko-KR" dirty="0"/>
              <a:t>, SLOT </a:t>
            </a:r>
            <a:r>
              <a:rPr lang="en-US" altLang="ko-KR" sz="2000" b="1" dirty="0">
                <a:solidFill>
                  <a:srgbClr val="0070C0"/>
                </a:solidFill>
              </a:rPr>
              <a:t>[BigData’22]</a:t>
            </a:r>
            <a:r>
              <a:rPr lang="en-US" altLang="ko-KR" dirty="0"/>
              <a:t>, DTML </a:t>
            </a:r>
            <a:r>
              <a:rPr lang="en-US" altLang="ko-KR" sz="2000" b="1" dirty="0">
                <a:solidFill>
                  <a:srgbClr val="0070C0"/>
                </a:solidFill>
              </a:rPr>
              <a:t>[KDD’21]</a:t>
            </a:r>
            <a:r>
              <a:rPr lang="en-US" altLang="ko-KR" dirty="0"/>
              <a:t>, AttnAR </a:t>
            </a:r>
            <a:r>
              <a:rPr lang="en-US" altLang="ko-KR" sz="2000" b="1" dirty="0">
                <a:solidFill>
                  <a:srgbClr val="0070C0"/>
                </a:solidFill>
              </a:rPr>
              <a:t>[SDM’21]</a:t>
            </a:r>
            <a:endParaRPr lang="en-US" altLang="ko-KR" b="1" dirty="0">
              <a:solidFill>
                <a:srgbClr val="0070C0"/>
              </a:solidFill>
            </a:endParaRPr>
          </a:p>
          <a:p>
            <a:r>
              <a:rPr lang="en-US" altLang="ko-KR" dirty="0"/>
              <a:t>Anomaly detection with self-supervision</a:t>
            </a:r>
          </a:p>
          <a:p>
            <a:pPr lvl="1"/>
            <a:r>
              <a:rPr lang="en-US" altLang="ko-KR" dirty="0"/>
              <a:t>ST-SSAD </a:t>
            </a:r>
            <a:r>
              <a:rPr lang="en-US" altLang="ko-KR" sz="2000" b="1" dirty="0">
                <a:solidFill>
                  <a:srgbClr val="0070C0"/>
                </a:solidFill>
              </a:rPr>
              <a:t>[KDD’25]</a:t>
            </a:r>
            <a:r>
              <a:rPr lang="en-US" altLang="ko-KR" dirty="0"/>
              <a:t>, DSV </a:t>
            </a:r>
            <a:r>
              <a:rPr lang="en-US" altLang="ko-KR" sz="2000" b="1" dirty="0">
                <a:solidFill>
                  <a:srgbClr val="0070C0"/>
                </a:solidFill>
              </a:rPr>
              <a:t>[ECML PKDD’23]</a:t>
            </a:r>
            <a:r>
              <a:rPr lang="en-US" altLang="ko-KR" dirty="0"/>
              <a:t>, Benchmark Paper </a:t>
            </a:r>
            <a:r>
              <a:rPr lang="en-US" altLang="ko-KR" sz="2000" b="1" dirty="0">
                <a:solidFill>
                  <a:srgbClr val="0070C0"/>
                </a:solidFill>
              </a:rPr>
              <a:t>[TMLR’23]</a:t>
            </a:r>
            <a:endParaRPr lang="en-US" altLang="ko-KR" b="1" dirty="0">
              <a:solidFill>
                <a:srgbClr val="0070C0"/>
              </a:solidFill>
            </a:endParaRPr>
          </a:p>
          <a:p>
            <a:r>
              <a:rPr lang="en-US" altLang="ko-KR" dirty="0"/>
              <a:t>Anomaly detection for graphs &amp; time series</a:t>
            </a:r>
          </a:p>
          <a:p>
            <a:pPr lvl="1"/>
            <a:r>
              <a:rPr lang="en-US" altLang="ko-KR" dirty="0"/>
              <a:t>TSAP </a:t>
            </a:r>
            <a:r>
              <a:rPr lang="en-US" altLang="ko-KR" sz="2000" b="1" dirty="0">
                <a:solidFill>
                  <a:srgbClr val="0070C0"/>
                </a:solidFill>
              </a:rPr>
              <a:t>[SDM’25]</a:t>
            </a:r>
            <a:r>
              <a:rPr lang="en-US" altLang="ko-KR" dirty="0"/>
              <a:t>, GLAD </a:t>
            </a:r>
            <a:r>
              <a:rPr lang="en-US" altLang="ko-KR" sz="2000" b="1" dirty="0">
                <a:solidFill>
                  <a:srgbClr val="0070C0"/>
                </a:solidFill>
              </a:rPr>
              <a:t>[NeurIPS’24]</a:t>
            </a:r>
            <a:endParaRPr lang="en-US" altLang="ko-KR" b="1" dirty="0">
              <a:solidFill>
                <a:srgbClr val="0070C0"/>
              </a:solidFill>
            </a:endParaRPr>
          </a:p>
          <a:p>
            <a:r>
              <a:rPr lang="en-US" altLang="ko-KR" dirty="0"/>
              <a:t>Interpretable machine learning</a:t>
            </a:r>
          </a:p>
          <a:p>
            <a:pPr lvl="1"/>
            <a:r>
              <a:rPr lang="en-US" altLang="ko-KR" dirty="0"/>
              <a:t>TART </a:t>
            </a:r>
            <a:r>
              <a:rPr lang="en-US" altLang="ko-KR" sz="2000" b="1" dirty="0">
                <a:solidFill>
                  <a:srgbClr val="0070C0"/>
                </a:solidFill>
              </a:rPr>
              <a:t>[SDM’22]</a:t>
            </a:r>
            <a:r>
              <a:rPr lang="en-US" altLang="ko-KR" dirty="0"/>
              <a:t>, GSDT </a:t>
            </a:r>
            <a:r>
              <a:rPr lang="en-US" altLang="ko-KR" sz="2000" b="1" dirty="0">
                <a:solidFill>
                  <a:srgbClr val="0070C0"/>
                </a:solidFill>
              </a:rPr>
              <a:t>[PAKDD’21]</a:t>
            </a:r>
            <a:r>
              <a:rPr lang="en-US" altLang="ko-KR" dirty="0"/>
              <a:t>, KegNet </a:t>
            </a:r>
            <a:r>
              <a:rPr lang="en-US" altLang="ko-KR" sz="2000" b="1" dirty="0">
                <a:solidFill>
                  <a:srgbClr val="0070C0"/>
                </a:solidFill>
              </a:rPr>
              <a:t>[NeurIPS’19]</a:t>
            </a:r>
            <a:r>
              <a:rPr lang="en-US" altLang="ko-KR" dirty="0"/>
              <a:t>, EDiT </a:t>
            </a:r>
            <a:r>
              <a:rPr lang="en-US" altLang="ko-KR" sz="2000" b="1" dirty="0">
                <a:solidFill>
                  <a:srgbClr val="0070C0"/>
                </a:solidFill>
              </a:rPr>
              <a:t>[ICDM’19]</a:t>
            </a:r>
            <a:endParaRPr lang="en-US" altLang="ko-KR" b="1" dirty="0">
              <a:solidFill>
                <a:srgbClr val="0070C0"/>
              </a:solidFill>
            </a:endParaRP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31723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6E62EF-0E06-A199-BDED-B5F306A61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Previous Work</a:t>
            </a:r>
            <a:r>
              <a:rPr lang="en-US" dirty="0"/>
              <a:t> for Broader Domains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720216C-F8A9-21A5-0912-DEF7FFE89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Hypergraph neural networks</a:t>
            </a:r>
          </a:p>
          <a:p>
            <a:pPr lvl="1"/>
            <a:r>
              <a:rPr lang="en-US" altLang="ko-KR" dirty="0"/>
              <a:t>HypeBoy </a:t>
            </a:r>
            <a:r>
              <a:rPr lang="en-US" altLang="ko-KR" sz="2000" b="1" dirty="0">
                <a:solidFill>
                  <a:srgbClr val="0070C0"/>
                </a:solidFill>
              </a:rPr>
              <a:t>[ICLR’24]</a:t>
            </a:r>
            <a:r>
              <a:rPr lang="en-US" altLang="ko-KR" dirty="0"/>
              <a:t>, WHATsNet </a:t>
            </a:r>
            <a:r>
              <a:rPr lang="en-US" altLang="ko-KR" sz="2000" b="1" dirty="0">
                <a:solidFill>
                  <a:srgbClr val="0070C0"/>
                </a:solidFill>
              </a:rPr>
              <a:t>[KDD’23]</a:t>
            </a:r>
            <a:endParaRPr lang="en-US" altLang="ko-KR" b="1" dirty="0">
              <a:solidFill>
                <a:srgbClr val="0070C0"/>
              </a:solidFill>
            </a:endParaRPr>
          </a:p>
          <a:p>
            <a:r>
              <a:rPr lang="en-US" altLang="ko-KR" dirty="0"/>
              <a:t>Hypergraph mining</a:t>
            </a:r>
          </a:p>
          <a:p>
            <a:pPr lvl="1"/>
            <a:r>
              <a:rPr lang="en-US" altLang="ko-KR" dirty="0"/>
              <a:t>HyperTrans </a:t>
            </a:r>
            <a:r>
              <a:rPr lang="en-US" altLang="ko-KR" sz="2000" b="1" dirty="0">
                <a:solidFill>
                  <a:srgbClr val="0070C0"/>
                </a:solidFill>
              </a:rPr>
              <a:t>[KDD’23]</a:t>
            </a:r>
            <a:r>
              <a:rPr lang="en-US" altLang="ko-KR" dirty="0"/>
              <a:t>, ReDi </a:t>
            </a:r>
            <a:r>
              <a:rPr lang="en-US" altLang="ko-KR" sz="2000" b="1" dirty="0">
                <a:solidFill>
                  <a:srgbClr val="0070C0"/>
                </a:solidFill>
              </a:rPr>
              <a:t>[ICDM’22]</a:t>
            </a:r>
            <a:r>
              <a:rPr lang="en-US" altLang="ko-KR" dirty="0"/>
              <a:t>, MiDaS </a:t>
            </a:r>
            <a:r>
              <a:rPr lang="en-US" altLang="ko-KR" sz="2000" b="1" dirty="0">
                <a:solidFill>
                  <a:srgbClr val="0070C0"/>
                </a:solidFill>
              </a:rPr>
              <a:t>[WWW’22]</a:t>
            </a:r>
            <a:endParaRPr lang="en-US" altLang="ko-KR" b="1" dirty="0">
              <a:solidFill>
                <a:srgbClr val="0070C0"/>
              </a:solidFill>
            </a:endParaRPr>
          </a:p>
          <a:p>
            <a:r>
              <a:rPr lang="en-US" altLang="ko-KR" dirty="0"/>
              <a:t>Recommender systems</a:t>
            </a:r>
          </a:p>
          <a:p>
            <a:pPr lvl="1"/>
            <a:r>
              <a:rPr lang="en-US" altLang="ko-KR" dirty="0"/>
              <a:t>CA-GF </a:t>
            </a:r>
            <a:r>
              <a:rPr lang="en-US" altLang="ko-KR" sz="2000" b="1" dirty="0">
                <a:solidFill>
                  <a:srgbClr val="0070C0"/>
                </a:solidFill>
              </a:rPr>
              <a:t>[WWW’25]</a:t>
            </a:r>
            <a:endParaRPr lang="en-US" altLang="ko-KR" b="1" dirty="0">
              <a:solidFill>
                <a:srgbClr val="0070C0"/>
              </a:solidFill>
            </a:endParaRPr>
          </a:p>
          <a:p>
            <a:r>
              <a:rPr lang="en-US" altLang="ko-KR" dirty="0"/>
              <a:t>Large language models for graphs</a:t>
            </a:r>
          </a:p>
          <a:p>
            <a:pPr lvl="1"/>
            <a:r>
              <a:rPr lang="en-US" altLang="ko-KR" dirty="0"/>
              <a:t>GLN </a:t>
            </a:r>
            <a:r>
              <a:rPr lang="en-US" altLang="ko-KR" sz="2000" b="1" dirty="0">
                <a:solidFill>
                  <a:srgbClr val="0070C0"/>
                </a:solidFill>
              </a:rPr>
              <a:t>[EMNLP’25 Findings]</a:t>
            </a:r>
            <a:endParaRPr lang="en-US" altLang="ko-KR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6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9EAF65-1996-105C-9356-47EFD10C2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Contacts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D83005-F408-35EA-EACA-4ED09DFFC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ptos Light" panose="020B0004020202020204" pitchFamily="34" charset="0"/>
              </a:rPr>
              <a:t>PI’s homepage: </a:t>
            </a:r>
            <a:r>
              <a:rPr lang="en-US" dirty="0">
                <a:latin typeface="Aptos Light" panose="020B0004020202020204" pitchFamily="34" charset="0"/>
                <a:hlinkClick r:id="rId2"/>
              </a:rPr>
              <a:t>https://jaeminyoo.github.io</a:t>
            </a:r>
            <a:endParaRPr lang="en-US" dirty="0">
              <a:latin typeface="Aptos Light" panose="020B0004020202020204" pitchFamily="34" charset="0"/>
            </a:endParaRPr>
          </a:p>
          <a:p>
            <a:r>
              <a:rPr lang="en-US" dirty="0">
                <a:latin typeface="Aptos Light" panose="020B0004020202020204" pitchFamily="34" charset="0"/>
              </a:rPr>
              <a:t>PI’s email address: </a:t>
            </a:r>
            <a:r>
              <a:rPr lang="en-US" dirty="0">
                <a:latin typeface="Aptos Light" panose="020B0004020202020204" pitchFamily="34" charset="0"/>
                <a:hlinkClick r:id="rId3"/>
              </a:rPr>
              <a:t>seeyoojm@gmail.com</a:t>
            </a:r>
            <a:endParaRPr lang="en-US" dirty="0">
              <a:latin typeface="Aptos Light" panose="020B0004020202020204" pitchFamily="34" charset="0"/>
            </a:endParaRPr>
          </a:p>
          <a:p>
            <a:r>
              <a:rPr lang="en-US" dirty="0">
                <a:latin typeface="Aptos Light" panose="020B0004020202020204" pitchFamily="34" charset="0"/>
              </a:rPr>
              <a:t>Lab homepage: Currently under construction</a:t>
            </a:r>
          </a:p>
        </p:txBody>
      </p:sp>
    </p:spTree>
    <p:extLst>
      <p:ext uri="{BB962C8B-B14F-4D97-AF65-F5344CB8AC3E}">
        <p14:creationId xmlns:p14="http://schemas.microsoft.com/office/powerpoint/2010/main" val="398709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382</Words>
  <Application>Microsoft Macintosh PowerPoint</Application>
  <PresentationFormat>와이드스크린</PresentationFormat>
  <Paragraphs>59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맑은 고딕</vt:lpstr>
      <vt:lpstr>Aptos</vt:lpstr>
      <vt:lpstr>Aptos Light</vt:lpstr>
      <vt:lpstr>Arial</vt:lpstr>
      <vt:lpstr>Office 테마</vt:lpstr>
      <vt:lpstr>Data AI Lab @ SNU</vt:lpstr>
      <vt:lpstr>Overview</vt:lpstr>
      <vt:lpstr>Ongoing Research Topics</vt:lpstr>
      <vt:lpstr>Previous Work on GNNs</vt:lpstr>
      <vt:lpstr>Previous Work for Broader Tasks</vt:lpstr>
      <vt:lpstr>Previous Work for Broader Domains</vt:lpstr>
      <vt:lpstr>Contacts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Jaemin Yoo</dc:creator>
  <cp:lastModifiedBy>Jaemin Yoo</cp:lastModifiedBy>
  <cp:revision>477</cp:revision>
  <dcterms:created xsi:type="dcterms:W3CDTF">2025-09-10T03:56:15Z</dcterms:created>
  <dcterms:modified xsi:type="dcterms:W3CDTF">2025-09-30T02:38:17Z</dcterms:modified>
</cp:coreProperties>
</file>